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9906000" cy="6858000" type="A4"/>
  <p:notesSz cx="6858000" cy="9144000"/>
  <p:embeddedFontLst>
    <p:embeddedFont>
      <p:font typeface="Calibri" panose="020F0502020204030204" pitchFamily="34" charset="0"/>
      <p:regular r:id="rId7"/>
      <p:bold r:id="rId8"/>
      <p:italic r:id="rId9"/>
      <p:boldItalic r:id="rId10"/>
    </p:embeddedFont>
    <p:embeddedFont>
      <p:font typeface="Helvetica Neue" panose="02000503000000020004"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MBYTYzDH4baxRKFlkm4al2nra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21"/>
    <p:restoredTop sz="86349"/>
  </p:normalViewPr>
  <p:slideViewPr>
    <p:cSldViewPr snapToGrid="0">
      <p:cViewPr varScale="1">
        <p:scale>
          <a:sx n="95" d="100"/>
          <a:sy n="95" d="100"/>
        </p:scale>
        <p:origin x="1088"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 name="Google Shape;46;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275b9b0e1_1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28275b9b0e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4" name="Google Shape;74;g28275b9b0e1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0" name="Google Shape;8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78256F"/>
        </a:solidFill>
        <a:effectLst/>
      </p:bgPr>
    </p:bg>
    <p:spTree>
      <p:nvGrpSpPr>
        <p:cNvPr id="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a:stretch/>
        </p:blipFill>
        <p:spPr>
          <a:xfrm>
            <a:off x="2030304" y="0"/>
            <a:ext cx="7881001" cy="5572125"/>
          </a:xfrm>
          <a:prstGeom prst="rect">
            <a:avLst/>
          </a:prstGeom>
          <a:noFill/>
          <a:ln>
            <a:noFill/>
          </a:ln>
        </p:spPr>
      </p:pic>
      <p:pic>
        <p:nvPicPr>
          <p:cNvPr id="13" name="Google Shape;13;p5"/>
          <p:cNvPicPr preferRelativeResize="0"/>
          <p:nvPr/>
        </p:nvPicPr>
        <p:blipFill rotWithShape="1">
          <a:blip r:embed="rId3">
            <a:alphaModFix/>
          </a:blip>
          <a:srcRect/>
          <a:stretch/>
        </p:blipFill>
        <p:spPr>
          <a:xfrm>
            <a:off x="377751" y="434109"/>
            <a:ext cx="1433095" cy="85771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4"/>
        <p:cNvGrpSpPr/>
        <p:nvPr/>
      </p:nvGrpSpPr>
      <p:grpSpPr>
        <a:xfrm>
          <a:off x="0" y="0"/>
          <a:ext cx="0" cy="0"/>
          <a:chOff x="0" y="0"/>
          <a:chExt cx="0" cy="0"/>
        </a:xfrm>
      </p:grpSpPr>
      <p:sp>
        <p:nvSpPr>
          <p:cNvPr id="15" name="Google Shape;15;p6"/>
          <p:cNvSpPr/>
          <p:nvPr/>
        </p:nvSpPr>
        <p:spPr>
          <a:xfrm>
            <a:off x="0" y="0"/>
            <a:ext cx="9906000" cy="1302327"/>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6" name="Google Shape;16;p6"/>
          <p:cNvPicPr preferRelativeResize="0"/>
          <p:nvPr/>
        </p:nvPicPr>
        <p:blipFill rotWithShape="1">
          <a:blip r:embed="rId2">
            <a:alphaModFix/>
          </a:blip>
          <a:srcRect/>
          <a:stretch/>
        </p:blipFill>
        <p:spPr>
          <a:xfrm>
            <a:off x="377751" y="230909"/>
            <a:ext cx="1433095" cy="85771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7"/>
        <p:cNvGrpSpPr/>
        <p:nvPr/>
      </p:nvGrpSpPr>
      <p:grpSpPr>
        <a:xfrm>
          <a:off x="0" y="0"/>
          <a:ext cx="0" cy="0"/>
          <a:chOff x="0" y="0"/>
          <a:chExt cx="0" cy="0"/>
        </a:xfrm>
      </p:grpSpPr>
      <p:pic>
        <p:nvPicPr>
          <p:cNvPr id="18" name="Google Shape;18;p7"/>
          <p:cNvPicPr preferRelativeResize="0"/>
          <p:nvPr/>
        </p:nvPicPr>
        <p:blipFill rotWithShape="1">
          <a:blip r:embed="rId2">
            <a:alphaModFix/>
          </a:blip>
          <a:srcRect/>
          <a:stretch/>
        </p:blipFill>
        <p:spPr>
          <a:xfrm>
            <a:off x="2024998" y="0"/>
            <a:ext cx="7881001" cy="5572125"/>
          </a:xfrm>
          <a:prstGeom prst="rect">
            <a:avLst/>
          </a:prstGeom>
          <a:noFill/>
          <a:ln>
            <a:noFill/>
          </a:ln>
        </p:spPr>
      </p:pic>
      <p:pic>
        <p:nvPicPr>
          <p:cNvPr id="19" name="Google Shape;19;p7"/>
          <p:cNvPicPr preferRelativeResize="0"/>
          <p:nvPr/>
        </p:nvPicPr>
        <p:blipFill rotWithShape="1">
          <a:blip r:embed="rId3">
            <a:alphaModFix/>
          </a:blip>
          <a:srcRect/>
          <a:stretch/>
        </p:blipFill>
        <p:spPr>
          <a:xfrm>
            <a:off x="360218" y="340817"/>
            <a:ext cx="1390603" cy="83220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20"/>
        <p:cNvGrpSpPr/>
        <p:nvPr/>
      </p:nvGrpSpPr>
      <p:grpSpPr>
        <a:xfrm>
          <a:off x="0" y="0"/>
          <a:ext cx="0" cy="0"/>
          <a:chOff x="0" y="0"/>
          <a:chExt cx="0" cy="0"/>
        </a:xfrm>
      </p:grpSpPr>
      <p:cxnSp>
        <p:nvCxnSpPr>
          <p:cNvPr id="21" name="Google Shape;21;p8"/>
          <p:cNvCxnSpPr/>
          <p:nvPr/>
        </p:nvCxnSpPr>
        <p:spPr>
          <a:xfrm>
            <a:off x="1661563" y="1074133"/>
            <a:ext cx="8079600" cy="18000"/>
          </a:xfrm>
          <a:prstGeom prst="straightConnector1">
            <a:avLst/>
          </a:prstGeom>
          <a:noFill/>
          <a:ln w="19050" cap="flat" cmpd="sng">
            <a:solidFill>
              <a:srgbClr val="78256F"/>
            </a:solidFill>
            <a:prstDash val="solid"/>
            <a:round/>
            <a:headEnd type="none" w="sm" len="sm"/>
            <a:tailEnd type="none" w="sm" len="sm"/>
          </a:ln>
        </p:spPr>
      </p:cxnSp>
      <p:sp>
        <p:nvSpPr>
          <p:cNvPr id="22" name="Google Shape;22;p8"/>
          <p:cNvSpPr/>
          <p:nvPr/>
        </p:nvSpPr>
        <p:spPr>
          <a:xfrm>
            <a:off x="-90865" y="-35200"/>
            <a:ext cx="1551000" cy="69285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23" name="Google Shape;23;p8"/>
          <p:cNvPicPr preferRelativeResize="0"/>
          <p:nvPr/>
        </p:nvPicPr>
        <p:blipFill rotWithShape="1">
          <a:blip r:embed="rId2">
            <a:alphaModFix amt="38000"/>
          </a:blip>
          <a:srcRect l="81669" t="40015"/>
          <a:stretch/>
        </p:blipFill>
        <p:spPr>
          <a:xfrm flipH="1">
            <a:off x="-90864" y="1213567"/>
            <a:ext cx="1550899" cy="4416331"/>
          </a:xfrm>
          <a:prstGeom prst="rect">
            <a:avLst/>
          </a:prstGeom>
          <a:noFill/>
          <a:ln>
            <a:noFill/>
          </a:ln>
        </p:spPr>
      </p:pic>
      <p:pic>
        <p:nvPicPr>
          <p:cNvPr id="24" name="Google Shape;24;p8"/>
          <p:cNvPicPr preferRelativeResize="0"/>
          <p:nvPr/>
        </p:nvPicPr>
        <p:blipFill rotWithShape="1">
          <a:blip r:embed="rId3">
            <a:alphaModFix/>
          </a:blip>
          <a:srcRect/>
          <a:stretch/>
        </p:blipFill>
        <p:spPr>
          <a:xfrm>
            <a:off x="134415" y="263633"/>
            <a:ext cx="1100342" cy="658531"/>
          </a:xfrm>
          <a:prstGeom prst="rect">
            <a:avLst/>
          </a:prstGeom>
          <a:noFill/>
          <a:ln>
            <a:noFill/>
          </a:ln>
        </p:spPr>
      </p:pic>
      <p:sp>
        <p:nvSpPr>
          <p:cNvPr id="25" name="Google Shape;25;p8"/>
          <p:cNvSpPr txBox="1">
            <a:spLocks noGrp="1"/>
          </p:cNvSpPr>
          <p:nvPr>
            <p:ph type="sldNum" idx="12"/>
          </p:nvPr>
        </p:nvSpPr>
        <p:spPr>
          <a:xfrm>
            <a:off x="9269849" y="6333134"/>
            <a:ext cx="594300" cy="524700"/>
          </a:xfrm>
          <a:prstGeom prst="rect">
            <a:avLst/>
          </a:prstGeom>
          <a:noFill/>
          <a:ln>
            <a:noFill/>
          </a:ln>
        </p:spPr>
        <p:txBody>
          <a:bodyPr spcFirstLastPara="1" wrap="square" lIns="106650" tIns="106650" rIns="106650" bIns="106650" anchor="t"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26"/>
        <p:cNvGrpSpPr/>
        <p:nvPr/>
      </p:nvGrpSpPr>
      <p:grpSpPr>
        <a:xfrm>
          <a:off x="0" y="0"/>
          <a:ext cx="0" cy="0"/>
          <a:chOff x="0" y="0"/>
          <a:chExt cx="0" cy="0"/>
        </a:xfrm>
      </p:grpSpPr>
      <p:cxnSp>
        <p:nvCxnSpPr>
          <p:cNvPr id="27" name="Google Shape;27;p9"/>
          <p:cNvCxnSpPr/>
          <p:nvPr/>
        </p:nvCxnSpPr>
        <p:spPr>
          <a:xfrm>
            <a:off x="233431" y="1080533"/>
            <a:ext cx="9507600" cy="11700"/>
          </a:xfrm>
          <a:prstGeom prst="straightConnector1">
            <a:avLst/>
          </a:prstGeom>
          <a:noFill/>
          <a:ln w="19050" cap="flat" cmpd="sng">
            <a:solidFill>
              <a:srgbClr val="78256F"/>
            </a:solidFill>
            <a:prstDash val="solid"/>
            <a:round/>
            <a:headEnd type="none" w="sm" len="sm"/>
            <a:tailEnd type="none" w="sm" len="sm"/>
          </a:ln>
        </p:spPr>
      </p:cxnSp>
      <p:sp>
        <p:nvSpPr>
          <p:cNvPr id="28" name="Google Shape;28;p9"/>
          <p:cNvSpPr/>
          <p:nvPr/>
        </p:nvSpPr>
        <p:spPr>
          <a:xfrm>
            <a:off x="-90865" y="-35200"/>
            <a:ext cx="171900" cy="69285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29" name="Google Shape;29;p9"/>
          <p:cNvPicPr preferRelativeResize="0"/>
          <p:nvPr/>
        </p:nvPicPr>
        <p:blipFill rotWithShape="1">
          <a:blip r:embed="rId2">
            <a:alphaModFix amt="76000"/>
          </a:blip>
          <a:srcRect l="41500" t="19011" r="13131" b="30861"/>
          <a:stretch/>
        </p:blipFill>
        <p:spPr>
          <a:xfrm>
            <a:off x="7778550" y="4584666"/>
            <a:ext cx="2127452" cy="2273331"/>
          </a:xfrm>
          <a:prstGeom prst="rect">
            <a:avLst/>
          </a:prstGeom>
          <a:noFill/>
          <a:ln>
            <a:noFill/>
          </a:ln>
        </p:spPr>
      </p:pic>
      <p:sp>
        <p:nvSpPr>
          <p:cNvPr id="30" name="Google Shape;30;p9"/>
          <p:cNvSpPr txBox="1">
            <a:spLocks noGrp="1"/>
          </p:cNvSpPr>
          <p:nvPr>
            <p:ph type="sldNum" idx="12"/>
          </p:nvPr>
        </p:nvSpPr>
        <p:spPr>
          <a:xfrm>
            <a:off x="9269849" y="6333134"/>
            <a:ext cx="594300" cy="524700"/>
          </a:xfrm>
          <a:prstGeom prst="rect">
            <a:avLst/>
          </a:prstGeom>
          <a:noFill/>
          <a:ln>
            <a:noFill/>
          </a:ln>
        </p:spPr>
        <p:txBody>
          <a:bodyPr spcFirstLastPara="1" wrap="square" lIns="106650" tIns="106650" rIns="106650" bIns="106650" anchor="t"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1" name="Google Shape;31;p9"/>
          <p:cNvPicPr preferRelativeResize="0"/>
          <p:nvPr/>
        </p:nvPicPr>
        <p:blipFill rotWithShape="1">
          <a:blip r:embed="rId3">
            <a:alphaModFix/>
          </a:blip>
          <a:srcRect/>
          <a:stretch/>
        </p:blipFill>
        <p:spPr>
          <a:xfrm>
            <a:off x="233431" y="108300"/>
            <a:ext cx="1151987" cy="6893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32"/>
        <p:cNvGrpSpPr/>
        <p:nvPr/>
      </p:nvGrpSpPr>
      <p:grpSpPr>
        <a:xfrm>
          <a:off x="0" y="0"/>
          <a:ext cx="0" cy="0"/>
          <a:chOff x="0" y="0"/>
          <a:chExt cx="0" cy="0"/>
        </a:xfrm>
      </p:grpSpPr>
      <p:cxnSp>
        <p:nvCxnSpPr>
          <p:cNvPr id="33" name="Google Shape;33;p10"/>
          <p:cNvCxnSpPr/>
          <p:nvPr/>
        </p:nvCxnSpPr>
        <p:spPr>
          <a:xfrm>
            <a:off x="199225" y="1080533"/>
            <a:ext cx="9507600" cy="11700"/>
          </a:xfrm>
          <a:prstGeom prst="straightConnector1">
            <a:avLst/>
          </a:prstGeom>
          <a:noFill/>
          <a:ln w="19050" cap="flat" cmpd="sng">
            <a:solidFill>
              <a:srgbClr val="78256F"/>
            </a:solidFill>
            <a:prstDash val="solid"/>
            <a:round/>
            <a:headEnd type="none" w="sm" len="sm"/>
            <a:tailEnd type="none" w="sm" len="sm"/>
          </a:ln>
        </p:spPr>
      </p:cxnSp>
      <p:pic>
        <p:nvPicPr>
          <p:cNvPr id="34" name="Google Shape;34;p10"/>
          <p:cNvPicPr preferRelativeResize="0"/>
          <p:nvPr/>
        </p:nvPicPr>
        <p:blipFill rotWithShape="1">
          <a:blip r:embed="rId2">
            <a:alphaModFix amt="76000"/>
          </a:blip>
          <a:srcRect l="41500" t="19011" r="24093" b="33100"/>
          <a:stretch/>
        </p:blipFill>
        <p:spPr>
          <a:xfrm>
            <a:off x="7373681" y="3791567"/>
            <a:ext cx="2532321" cy="3066433"/>
          </a:xfrm>
          <a:prstGeom prst="rect">
            <a:avLst/>
          </a:prstGeom>
          <a:noFill/>
          <a:ln>
            <a:noFill/>
          </a:ln>
        </p:spPr>
      </p:pic>
      <p:sp>
        <p:nvSpPr>
          <p:cNvPr id="35" name="Google Shape;35;p10"/>
          <p:cNvSpPr txBox="1">
            <a:spLocks noGrp="1"/>
          </p:cNvSpPr>
          <p:nvPr>
            <p:ph type="sldNum" idx="12"/>
          </p:nvPr>
        </p:nvSpPr>
        <p:spPr>
          <a:xfrm>
            <a:off x="9269849" y="6333134"/>
            <a:ext cx="594300" cy="524700"/>
          </a:xfrm>
          <a:prstGeom prst="rect">
            <a:avLst/>
          </a:prstGeom>
          <a:noFill/>
          <a:ln>
            <a:noFill/>
          </a:ln>
        </p:spPr>
        <p:txBody>
          <a:bodyPr spcFirstLastPara="1" wrap="square" lIns="106650" tIns="106650" rIns="106650" bIns="106650" anchor="t"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10"/>
          <p:cNvPicPr preferRelativeResize="0"/>
          <p:nvPr/>
        </p:nvPicPr>
        <p:blipFill rotWithShape="1">
          <a:blip r:embed="rId3">
            <a:alphaModFix/>
          </a:blip>
          <a:srcRect/>
          <a:stretch/>
        </p:blipFill>
        <p:spPr>
          <a:xfrm>
            <a:off x="233431" y="108300"/>
            <a:ext cx="1151987" cy="6893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37"/>
        <p:cNvGrpSpPr/>
        <p:nvPr/>
      </p:nvGrpSpPr>
      <p:grpSpPr>
        <a:xfrm>
          <a:off x="0" y="0"/>
          <a:ext cx="0" cy="0"/>
          <a:chOff x="0" y="0"/>
          <a:chExt cx="0" cy="0"/>
        </a:xfrm>
      </p:grpSpPr>
      <p:cxnSp>
        <p:nvCxnSpPr>
          <p:cNvPr id="38" name="Google Shape;38;p11"/>
          <p:cNvCxnSpPr>
            <a:endCxn id="39" idx="1"/>
          </p:cNvCxnSpPr>
          <p:nvPr/>
        </p:nvCxnSpPr>
        <p:spPr>
          <a:xfrm rot="10800000" flipH="1">
            <a:off x="-30762" y="6423600"/>
            <a:ext cx="7678500" cy="18900"/>
          </a:xfrm>
          <a:prstGeom prst="straightConnector1">
            <a:avLst/>
          </a:prstGeom>
          <a:noFill/>
          <a:ln w="19050" cap="flat" cmpd="sng">
            <a:solidFill>
              <a:srgbClr val="78256F"/>
            </a:solidFill>
            <a:prstDash val="solid"/>
            <a:round/>
            <a:headEnd type="none" w="sm" len="sm"/>
            <a:tailEnd type="none" w="sm" len="sm"/>
          </a:ln>
        </p:spPr>
      </p:cxnSp>
      <p:sp>
        <p:nvSpPr>
          <p:cNvPr id="40" name="Google Shape;40;p11"/>
          <p:cNvSpPr/>
          <p:nvPr/>
        </p:nvSpPr>
        <p:spPr>
          <a:xfrm>
            <a:off x="0" y="0"/>
            <a:ext cx="9906000" cy="1446000"/>
          </a:xfrm>
          <a:prstGeom prst="rect">
            <a:avLst/>
          </a:prstGeom>
          <a:solidFill>
            <a:srgbClr val="78256F"/>
          </a:solidFill>
          <a:ln w="9525" cap="flat" cmpd="sng">
            <a:solidFill>
              <a:srgbClr val="78256F"/>
            </a:solidFill>
            <a:prstDash val="solid"/>
            <a:round/>
            <a:headEnd type="none" w="sm" len="sm"/>
            <a:tailEnd type="none" w="sm" len="sm"/>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9" name="Google Shape;39;p11"/>
          <p:cNvSpPr txBox="1"/>
          <p:nvPr/>
        </p:nvSpPr>
        <p:spPr>
          <a:xfrm>
            <a:off x="7647738" y="6115800"/>
            <a:ext cx="2258100" cy="615600"/>
          </a:xfrm>
          <a:prstGeom prst="rect">
            <a:avLst/>
          </a:prstGeom>
          <a:noFill/>
          <a:ln>
            <a:noFill/>
          </a:ln>
        </p:spPr>
        <p:txBody>
          <a:bodyPr spcFirstLastPara="1" wrap="square" lIns="106650" tIns="106650" rIns="106650" bIns="10665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1" i="0" u="none" strike="noStrike" cap="none">
                <a:solidFill>
                  <a:srgbClr val="78256F"/>
                </a:solidFill>
                <a:latin typeface="Helvetica Neue"/>
                <a:ea typeface="Helvetica Neue"/>
                <a:cs typeface="Helvetica Neue"/>
                <a:sym typeface="Helvetica Neue"/>
              </a:rPr>
              <a:t>Government People Group</a:t>
            </a:r>
            <a:endParaRPr sz="1300" b="1" i="0" u="none" strike="noStrike" cap="none">
              <a:solidFill>
                <a:srgbClr val="78256F"/>
              </a:solidFill>
              <a:latin typeface="Helvetica Neue"/>
              <a:ea typeface="Helvetica Neue"/>
              <a:cs typeface="Helvetica Neue"/>
              <a:sym typeface="Helvetica Neue"/>
            </a:endParaRPr>
          </a:p>
        </p:txBody>
      </p:sp>
      <p:pic>
        <p:nvPicPr>
          <p:cNvPr id="41" name="Google Shape;41;p11"/>
          <p:cNvPicPr preferRelativeResize="0"/>
          <p:nvPr/>
        </p:nvPicPr>
        <p:blipFill rotWithShape="1">
          <a:blip r:embed="rId2">
            <a:alphaModFix amt="39000"/>
          </a:blip>
          <a:srcRect l="-16076" t="76689" b="15933"/>
          <a:stretch/>
        </p:blipFill>
        <p:spPr>
          <a:xfrm flipH="1">
            <a:off x="4" y="6442501"/>
            <a:ext cx="7490685" cy="415500"/>
          </a:xfrm>
          <a:prstGeom prst="rect">
            <a:avLst/>
          </a:prstGeom>
          <a:noFill/>
          <a:ln>
            <a:noFill/>
          </a:ln>
        </p:spPr>
      </p:pic>
      <p:pic>
        <p:nvPicPr>
          <p:cNvPr id="42" name="Google Shape;42;p11"/>
          <p:cNvPicPr preferRelativeResize="0"/>
          <p:nvPr/>
        </p:nvPicPr>
        <p:blipFill rotWithShape="1">
          <a:blip r:embed="rId3">
            <a:alphaModFix/>
          </a:blip>
          <a:srcRect/>
          <a:stretch/>
        </p:blipFill>
        <p:spPr>
          <a:xfrm>
            <a:off x="281369" y="317750"/>
            <a:ext cx="1100342" cy="658531"/>
          </a:xfrm>
          <a:prstGeom prst="rect">
            <a:avLst/>
          </a:prstGeom>
          <a:noFill/>
          <a:ln>
            <a:noFill/>
          </a:ln>
        </p:spPr>
      </p:pic>
      <p:sp>
        <p:nvSpPr>
          <p:cNvPr id="43" name="Google Shape;43;p11"/>
          <p:cNvSpPr txBox="1">
            <a:spLocks noGrp="1"/>
          </p:cNvSpPr>
          <p:nvPr>
            <p:ph type="sldNum" idx="12"/>
          </p:nvPr>
        </p:nvSpPr>
        <p:spPr>
          <a:xfrm>
            <a:off x="9269849" y="6333134"/>
            <a:ext cx="594300" cy="524700"/>
          </a:xfrm>
          <a:prstGeom prst="rect">
            <a:avLst/>
          </a:prstGeom>
          <a:noFill/>
          <a:ln>
            <a:noFill/>
          </a:ln>
        </p:spPr>
        <p:txBody>
          <a:bodyPr spcFirstLastPara="1" wrap="square" lIns="106650" tIns="106650" rIns="106650" bIns="106650" anchor="t"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sldNum" idx="12"/>
          </p:nvPr>
        </p:nvSpPr>
        <p:spPr>
          <a:xfrm>
            <a:off x="9269849" y="6333134"/>
            <a:ext cx="594300" cy="524700"/>
          </a:xfrm>
          <a:prstGeom prst="rect">
            <a:avLst/>
          </a:prstGeom>
          <a:noFill/>
          <a:ln>
            <a:noFill/>
          </a:ln>
        </p:spPr>
        <p:txBody>
          <a:bodyPr spcFirstLastPara="1" wrap="square" lIns="106650" tIns="106650" rIns="106650" bIns="10665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guidance-for-civil-servants-how-to-move-jobs-between-departments-and-agenc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guidance-for-civil-servants-how-to-move-jobs-between-departments-and-agenc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428499" y="3360682"/>
            <a:ext cx="8814900" cy="208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GB" sz="4500" b="0" i="0" u="none" strike="noStrike" cap="none" dirty="0">
                <a:solidFill>
                  <a:schemeClr val="lt1"/>
                </a:solidFill>
                <a:latin typeface="Arial"/>
                <a:ea typeface="Arial"/>
                <a:cs typeface="Arial"/>
                <a:sym typeface="Arial"/>
              </a:rPr>
              <a:t>CS Workplace Adjustments and the Employee Lifecycle</a:t>
            </a:r>
            <a:endParaRPr sz="4500" b="0" i="0" u="none" strike="noStrike" cap="none" dirty="0">
              <a:solidFill>
                <a:schemeClr val="lt1"/>
              </a:solidFill>
              <a:latin typeface="Arial"/>
              <a:ea typeface="Arial"/>
              <a:cs typeface="Arial"/>
              <a:sym typeface="Arial"/>
            </a:endParaRPr>
          </a:p>
        </p:txBody>
      </p:sp>
      <p:sp>
        <p:nvSpPr>
          <p:cNvPr id="49" name="Google Shape;49;p1"/>
          <p:cNvSpPr txBox="1">
            <a:spLocks noGrp="1"/>
          </p:cNvSpPr>
          <p:nvPr>
            <p:ph type="subTitle" idx="1"/>
          </p:nvPr>
        </p:nvSpPr>
        <p:spPr>
          <a:xfrm>
            <a:off x="428499" y="5357074"/>
            <a:ext cx="8814900" cy="9144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September 2023</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txBox="1">
            <a:spLocks noGrp="1"/>
          </p:cNvSpPr>
          <p:nvPr>
            <p:ph type="title"/>
          </p:nvPr>
        </p:nvSpPr>
        <p:spPr>
          <a:xfrm>
            <a:off x="275727" y="644401"/>
            <a:ext cx="9204900" cy="648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CD5A13"/>
              </a:buClr>
              <a:buSzPts val="3200"/>
              <a:buFont typeface="Arial"/>
              <a:buNone/>
            </a:pPr>
            <a:r>
              <a:rPr lang="en-GB" sz="3200" b="0" i="0" u="none" strike="noStrike" cap="none" dirty="0">
                <a:solidFill>
                  <a:schemeClr val="lt1"/>
                </a:solidFill>
                <a:latin typeface="Arial"/>
                <a:ea typeface="Arial"/>
                <a:cs typeface="Arial"/>
                <a:sym typeface="Arial"/>
              </a:rPr>
              <a:t>Employee Lifecycle: recruitment</a:t>
            </a:r>
            <a:endParaRPr sz="3200" b="0" i="0" u="none" strike="noStrike" cap="none" dirty="0">
              <a:solidFill>
                <a:schemeClr val="lt1"/>
              </a:solidFill>
              <a:latin typeface="Arial"/>
              <a:ea typeface="Arial"/>
              <a:cs typeface="Arial"/>
              <a:sym typeface="Arial"/>
            </a:endParaRPr>
          </a:p>
        </p:txBody>
      </p:sp>
      <p:sp>
        <p:nvSpPr>
          <p:cNvPr id="56" name="Google Shape;56;p2"/>
          <p:cNvSpPr txBox="1"/>
          <p:nvPr/>
        </p:nvSpPr>
        <p:spPr>
          <a:xfrm>
            <a:off x="512100" y="1892700"/>
            <a:ext cx="3657946" cy="415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a:rPr>
              <a:t>Key Stages:</a:t>
            </a:r>
            <a:endParaRPr sz="18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100000"/>
              </a:lnSpc>
              <a:spcBef>
                <a:spcPts val="0"/>
              </a:spcBef>
              <a:spcAft>
                <a:spcPts val="0"/>
              </a:spcAft>
              <a:buClr>
                <a:schemeClr val="dk1"/>
              </a:buClr>
              <a:buSzPts val="1400"/>
              <a:buFont typeface="Arial"/>
              <a:buNone/>
            </a:pPr>
            <a:r>
              <a:rPr lang="en-GB" sz="18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These are the key stages of an Employee Lifecycle. Amber and green indicate areas where workplace adjustments might be required. They would only be a consideration at the exit stage if an employee was moving to an OGD, and needed to arrange the transfer of adjustments. This should be captured on the </a:t>
            </a:r>
            <a:r>
              <a:rPr lang="en-GB" sz="1800" b="0" i="0" u="sng" strike="noStrike" cap="none" dirty="0">
                <a:solidFill>
                  <a:schemeClr val="hlink"/>
                </a:solidFill>
                <a:latin typeface="Helvetica Neue" panose="02000503000000020004" pitchFamily="2" charset="0"/>
                <a:ea typeface="Helvetica Neue" panose="02000503000000020004" pitchFamily="2" charset="0"/>
                <a:cs typeface="Helvetica Neue" panose="02000503000000020004" pitchFamily="2" charset="0"/>
                <a:sym typeface="Helvetica Neue"/>
                <a:hlinkClick r:id="rId3"/>
              </a:rPr>
              <a:t>CSET transfer form.</a:t>
            </a:r>
            <a:r>
              <a:rPr lang="en-GB" sz="18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a:t>
            </a:r>
            <a:endParaRPr sz="18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 name="Group 1" descr="An amber hexagon showing &quot;Attraction&quot; as the first key stage in an Employee life cycle&#10;&#10;An arrow points you on to the next hexagon">
            <a:extLst>
              <a:ext uri="{FF2B5EF4-FFF2-40B4-BE49-F238E27FC236}">
                <a16:creationId xmlns:a16="http://schemas.microsoft.com/office/drawing/2014/main" id="{C10DB2A0-B191-BD1A-71A5-ECCE0DC1AAA4}"/>
              </a:ext>
            </a:extLst>
          </p:cNvPr>
          <p:cNvGrpSpPr/>
          <p:nvPr/>
        </p:nvGrpSpPr>
        <p:grpSpPr>
          <a:xfrm>
            <a:off x="6274419" y="1532387"/>
            <a:ext cx="1539094" cy="1221538"/>
            <a:chOff x="6274419" y="1532387"/>
            <a:chExt cx="1539094" cy="1221538"/>
          </a:xfrm>
        </p:grpSpPr>
        <p:sp>
          <p:nvSpPr>
            <p:cNvPr id="58" name="Google Shape;58;p2">
              <a:extLst>
                <a:ext uri="{C183D7F6-B498-43B3-948B-1728B52AA6E4}">
                  <adec:decorative xmlns:adec="http://schemas.microsoft.com/office/drawing/2017/decorative" val="1"/>
                </a:ext>
              </a:extLst>
            </p:cNvPr>
            <p:cNvSpPr/>
            <p:nvPr/>
          </p:nvSpPr>
          <p:spPr>
            <a:xfrm>
              <a:off x="6274419" y="1532387"/>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ECAC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chemeClr val="dk1"/>
                  </a:solidFill>
                  <a:latin typeface="Arial"/>
                  <a:ea typeface="Arial"/>
                  <a:cs typeface="Arial"/>
                  <a:sym typeface="Arial"/>
                </a:rPr>
                <a:t>Attraction</a:t>
              </a:r>
              <a:endParaRPr sz="1100" b="1" i="0" u="none" strike="noStrike" cap="none" dirty="0">
                <a:solidFill>
                  <a:schemeClr val="dk1"/>
                </a:solidFill>
                <a:latin typeface="Arial"/>
                <a:ea typeface="Arial"/>
                <a:cs typeface="Arial"/>
                <a:sym typeface="Arial"/>
              </a:endParaRPr>
            </a:p>
          </p:txBody>
        </p:sp>
        <p:sp>
          <p:nvSpPr>
            <p:cNvPr id="64" name="Google Shape;64;p2"/>
            <p:cNvSpPr/>
            <p:nvPr/>
          </p:nvSpPr>
          <p:spPr>
            <a:xfrm rot="1481033">
              <a:off x="7477413" y="2025186"/>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 name="Group 2" descr="An amber hexagon showing &quot;Recruitment&quot; as a key stage&#10;&#10;An arrow points you on to the next hexagon">
            <a:extLst>
              <a:ext uri="{FF2B5EF4-FFF2-40B4-BE49-F238E27FC236}">
                <a16:creationId xmlns:a16="http://schemas.microsoft.com/office/drawing/2014/main" id="{3E2783FA-9177-59E7-0DE6-85BED5FBFBCE}"/>
              </a:ext>
            </a:extLst>
          </p:cNvPr>
          <p:cNvGrpSpPr/>
          <p:nvPr/>
        </p:nvGrpSpPr>
        <p:grpSpPr>
          <a:xfrm>
            <a:off x="7692631" y="2206331"/>
            <a:ext cx="1122483" cy="1445284"/>
            <a:chOff x="7692631" y="2206331"/>
            <a:chExt cx="1122483" cy="1445284"/>
          </a:xfrm>
        </p:grpSpPr>
        <p:sp>
          <p:nvSpPr>
            <p:cNvPr id="59" name="Google Shape;59;p2">
              <a:extLst>
                <a:ext uri="{C183D7F6-B498-43B3-948B-1728B52AA6E4}">
                  <adec:decorative xmlns:adec="http://schemas.microsoft.com/office/drawing/2017/decorative" val="1"/>
                </a:ext>
              </a:extLst>
            </p:cNvPr>
            <p:cNvSpPr/>
            <p:nvPr/>
          </p:nvSpPr>
          <p:spPr>
            <a:xfrm>
              <a:off x="7692631" y="2206331"/>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ECAC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chemeClr val="dk1"/>
                  </a:solidFill>
                  <a:latin typeface="Arial"/>
                  <a:ea typeface="Arial"/>
                  <a:cs typeface="Arial"/>
                  <a:sym typeface="Arial"/>
                </a:rPr>
                <a:t>Recruitment</a:t>
              </a:r>
              <a:endParaRPr sz="1100" b="1" i="0" u="none" strike="noStrike" cap="none" dirty="0">
                <a:solidFill>
                  <a:schemeClr val="dk1"/>
                </a:solidFill>
                <a:latin typeface="Arial"/>
                <a:ea typeface="Arial"/>
                <a:cs typeface="Arial"/>
                <a:sym typeface="Arial"/>
              </a:endParaRPr>
            </a:p>
          </p:txBody>
        </p:sp>
        <p:sp>
          <p:nvSpPr>
            <p:cNvPr id="65" name="Google Shape;65;p2"/>
            <p:cNvSpPr/>
            <p:nvPr/>
          </p:nvSpPr>
          <p:spPr>
            <a:xfrm rot="4373234">
              <a:off x="8454888" y="3291389"/>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 name="Group 3" descr="A green hexagon showing &quot;Onboarding&quot; as a key stage&#10;&#10;An arrow points you on to the next hexagon">
            <a:extLst>
              <a:ext uri="{FF2B5EF4-FFF2-40B4-BE49-F238E27FC236}">
                <a16:creationId xmlns:a16="http://schemas.microsoft.com/office/drawing/2014/main" id="{37CF6320-D8AF-5F23-85E6-AFE8060C651E}"/>
              </a:ext>
            </a:extLst>
          </p:cNvPr>
          <p:cNvGrpSpPr/>
          <p:nvPr/>
        </p:nvGrpSpPr>
        <p:grpSpPr>
          <a:xfrm>
            <a:off x="7943006" y="3697550"/>
            <a:ext cx="1120719" cy="1481235"/>
            <a:chOff x="7943006" y="3697550"/>
            <a:chExt cx="1120719" cy="1481235"/>
          </a:xfrm>
        </p:grpSpPr>
        <p:sp>
          <p:nvSpPr>
            <p:cNvPr id="60" name="Google Shape;60;p2">
              <a:extLst>
                <a:ext uri="{C183D7F6-B498-43B3-948B-1728B52AA6E4}">
                  <adec:decorative xmlns:adec="http://schemas.microsoft.com/office/drawing/2017/decorative" val="1"/>
                </a:ext>
              </a:extLst>
            </p:cNvPr>
            <p:cNvSpPr/>
            <p:nvPr/>
          </p:nvSpPr>
          <p:spPr>
            <a:xfrm>
              <a:off x="7998524" y="3697550"/>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09713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09713C"/>
                  </a:solidFill>
                  <a:latin typeface="Arial"/>
                  <a:ea typeface="Arial"/>
                  <a:cs typeface="Arial"/>
                  <a:sym typeface="Arial"/>
                </a:rPr>
                <a:t>Onboarding</a:t>
              </a:r>
              <a:endParaRPr sz="1100" b="1" i="0" u="none" strike="noStrike" cap="none" dirty="0">
                <a:solidFill>
                  <a:srgbClr val="09713C"/>
                </a:solidFill>
                <a:latin typeface="Arial"/>
                <a:ea typeface="Arial"/>
                <a:cs typeface="Arial"/>
                <a:sym typeface="Arial"/>
              </a:endParaRPr>
            </a:p>
          </p:txBody>
        </p:sp>
        <p:sp>
          <p:nvSpPr>
            <p:cNvPr id="66" name="Google Shape;66;p2"/>
            <p:cNvSpPr/>
            <p:nvPr/>
          </p:nvSpPr>
          <p:spPr>
            <a:xfrm rot="7624692">
              <a:off x="7967132" y="4818559"/>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 name="Group 4" descr="A green hexagon showing &quot;Development&quot; as a key stage&#10;&#10;An arrow points you on to the next hexagon">
            <a:extLst>
              <a:ext uri="{FF2B5EF4-FFF2-40B4-BE49-F238E27FC236}">
                <a16:creationId xmlns:a16="http://schemas.microsoft.com/office/drawing/2014/main" id="{1707C229-8A98-E759-FFA2-8299BB3C6474}"/>
              </a:ext>
            </a:extLst>
          </p:cNvPr>
          <p:cNvGrpSpPr/>
          <p:nvPr/>
        </p:nvGrpSpPr>
        <p:grpSpPr>
          <a:xfrm>
            <a:off x="6621428" y="4948545"/>
            <a:ext cx="1497034" cy="1221538"/>
            <a:chOff x="6621428" y="4948545"/>
            <a:chExt cx="1497034" cy="1221538"/>
          </a:xfrm>
        </p:grpSpPr>
        <p:sp>
          <p:nvSpPr>
            <p:cNvPr id="61" name="Google Shape;61;p2">
              <a:extLst>
                <a:ext uri="{C183D7F6-B498-43B3-948B-1728B52AA6E4}">
                  <adec:decorative xmlns:adec="http://schemas.microsoft.com/office/drawing/2017/decorative" val="1"/>
                </a:ext>
              </a:extLst>
            </p:cNvPr>
            <p:cNvSpPr/>
            <p:nvPr/>
          </p:nvSpPr>
          <p:spPr>
            <a:xfrm>
              <a:off x="7053261" y="4948545"/>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09713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09713C"/>
                  </a:solidFill>
                  <a:latin typeface="Arial"/>
                  <a:ea typeface="Arial"/>
                  <a:cs typeface="Arial"/>
                  <a:sym typeface="Arial"/>
                </a:rPr>
                <a:t>Development</a:t>
              </a:r>
              <a:endParaRPr sz="1100" b="1" i="0" u="none" strike="noStrike" cap="none" dirty="0">
                <a:solidFill>
                  <a:srgbClr val="09713C"/>
                </a:solidFill>
                <a:latin typeface="Arial"/>
                <a:ea typeface="Arial"/>
                <a:cs typeface="Arial"/>
                <a:sym typeface="Arial"/>
              </a:endParaRPr>
            </a:p>
          </p:txBody>
        </p:sp>
        <p:sp>
          <p:nvSpPr>
            <p:cNvPr id="67" name="Google Shape;67;p2"/>
            <p:cNvSpPr/>
            <p:nvPr/>
          </p:nvSpPr>
          <p:spPr>
            <a:xfrm rot="10800000">
              <a:off x="6621428" y="5404947"/>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 name="Group 5" descr="A green hexagon showing &quot;Performance&quot; as a key stage&#10;&#10;An arrow points you on to the next hexagon">
            <a:extLst>
              <a:ext uri="{FF2B5EF4-FFF2-40B4-BE49-F238E27FC236}">
                <a16:creationId xmlns:a16="http://schemas.microsoft.com/office/drawing/2014/main" id="{30F7AAAB-B04F-E95B-A30C-05B27D0B955B}"/>
              </a:ext>
            </a:extLst>
          </p:cNvPr>
          <p:cNvGrpSpPr/>
          <p:nvPr/>
        </p:nvGrpSpPr>
        <p:grpSpPr>
          <a:xfrm>
            <a:off x="5269063" y="4784924"/>
            <a:ext cx="1257377" cy="1381995"/>
            <a:chOff x="5269063" y="4784924"/>
            <a:chExt cx="1257377" cy="1381995"/>
          </a:xfrm>
        </p:grpSpPr>
        <p:sp>
          <p:nvSpPr>
            <p:cNvPr id="62" name="Google Shape;62;p2">
              <a:extLst>
                <a:ext uri="{C183D7F6-B498-43B3-948B-1728B52AA6E4}">
                  <adec:decorative xmlns:adec="http://schemas.microsoft.com/office/drawing/2017/decorative" val="1"/>
                </a:ext>
              </a:extLst>
            </p:cNvPr>
            <p:cNvSpPr/>
            <p:nvPr/>
          </p:nvSpPr>
          <p:spPr>
            <a:xfrm>
              <a:off x="5461239" y="4945381"/>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09713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09713C"/>
                  </a:solidFill>
                  <a:latin typeface="Arial"/>
                  <a:ea typeface="Arial"/>
                  <a:cs typeface="Arial"/>
                  <a:sym typeface="Arial"/>
                </a:rPr>
                <a:t>Performance</a:t>
              </a:r>
              <a:endParaRPr sz="1100" b="1" i="0" u="none" strike="noStrike" cap="none" dirty="0">
                <a:solidFill>
                  <a:srgbClr val="09713C"/>
                </a:solidFill>
                <a:latin typeface="Arial"/>
                <a:ea typeface="Arial"/>
                <a:cs typeface="Arial"/>
                <a:sym typeface="Arial"/>
              </a:endParaRPr>
            </a:p>
          </p:txBody>
        </p:sp>
        <p:sp>
          <p:nvSpPr>
            <p:cNvPr id="68" name="Google Shape;68;p2"/>
            <p:cNvSpPr/>
            <p:nvPr/>
          </p:nvSpPr>
          <p:spPr>
            <a:xfrm rot="-8001369">
              <a:off x="5293189" y="4760798"/>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7" name="Group 6" descr="A green hexagon showing &quot;Retention&quot; as a key stage&#10;&#10;An arrow points you on to the next hexagon">
            <a:extLst>
              <a:ext uri="{FF2B5EF4-FFF2-40B4-BE49-F238E27FC236}">
                <a16:creationId xmlns:a16="http://schemas.microsoft.com/office/drawing/2014/main" id="{8277C6BC-62CA-4E6A-2175-D7920B428855}"/>
              </a:ext>
            </a:extLst>
          </p:cNvPr>
          <p:cNvGrpSpPr/>
          <p:nvPr/>
        </p:nvGrpSpPr>
        <p:grpSpPr>
          <a:xfrm>
            <a:off x="4523367" y="3306586"/>
            <a:ext cx="1065201" cy="1619206"/>
            <a:chOff x="4523367" y="3306586"/>
            <a:chExt cx="1065201" cy="1619206"/>
          </a:xfrm>
        </p:grpSpPr>
        <p:sp>
          <p:nvSpPr>
            <p:cNvPr id="63" name="Google Shape;63;p2">
              <a:extLst>
                <a:ext uri="{C183D7F6-B498-43B3-948B-1728B52AA6E4}">
                  <adec:decorative xmlns:adec="http://schemas.microsoft.com/office/drawing/2017/decorative" val="1"/>
                </a:ext>
              </a:extLst>
            </p:cNvPr>
            <p:cNvSpPr/>
            <p:nvPr/>
          </p:nvSpPr>
          <p:spPr>
            <a:xfrm>
              <a:off x="4523367" y="3704254"/>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09713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09713C"/>
                  </a:solidFill>
                  <a:latin typeface="Arial"/>
                  <a:ea typeface="Arial"/>
                  <a:cs typeface="Arial"/>
                  <a:sym typeface="Arial"/>
                </a:rPr>
                <a:t>Retention</a:t>
              </a:r>
              <a:endParaRPr sz="1100" b="1" i="0" u="none" strike="noStrike" cap="none" dirty="0">
                <a:solidFill>
                  <a:srgbClr val="09713C"/>
                </a:solidFill>
                <a:latin typeface="Arial"/>
                <a:ea typeface="Arial"/>
                <a:cs typeface="Arial"/>
                <a:sym typeface="Arial"/>
              </a:endParaRPr>
            </a:p>
          </p:txBody>
        </p:sp>
        <p:sp>
          <p:nvSpPr>
            <p:cNvPr id="69" name="Google Shape;69;p2"/>
            <p:cNvSpPr/>
            <p:nvPr/>
          </p:nvSpPr>
          <p:spPr>
            <a:xfrm rot="-4706860">
              <a:off x="4860041" y="3282460"/>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8" name="Group 7" descr="A red hexagon showing &quot;Exit&quot; as a key stage&#10;&#10;This is last key stage of the Employee Lifecycle. An arrow points you back to the first stage.">
            <a:extLst>
              <a:ext uri="{FF2B5EF4-FFF2-40B4-BE49-F238E27FC236}">
                <a16:creationId xmlns:a16="http://schemas.microsoft.com/office/drawing/2014/main" id="{4C752A15-595A-350E-49EF-4B4E8F1CAC72}"/>
              </a:ext>
            </a:extLst>
          </p:cNvPr>
          <p:cNvGrpSpPr/>
          <p:nvPr/>
        </p:nvGrpSpPr>
        <p:grpSpPr>
          <a:xfrm>
            <a:off x="4855897" y="1957151"/>
            <a:ext cx="1272110" cy="1465642"/>
            <a:chOff x="4855897" y="1957151"/>
            <a:chExt cx="1272110" cy="1465642"/>
          </a:xfrm>
        </p:grpSpPr>
        <p:sp>
          <p:nvSpPr>
            <p:cNvPr id="57" name="Google Shape;57;p2">
              <a:extLst>
                <a:ext uri="{C183D7F6-B498-43B3-948B-1728B52AA6E4}">
                  <adec:decorative xmlns:adec="http://schemas.microsoft.com/office/drawing/2017/decorative" val="1"/>
                </a:ext>
              </a:extLst>
            </p:cNvPr>
            <p:cNvSpPr/>
            <p:nvPr/>
          </p:nvSpPr>
          <p:spPr>
            <a:xfrm>
              <a:off x="4855897" y="2201255"/>
              <a:ext cx="1065201" cy="1221538"/>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38100" cap="flat" cmpd="sng">
              <a:solidFill>
                <a:srgbClr val="D3317D"/>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D3317D"/>
                  </a:solidFill>
                  <a:latin typeface="Arial"/>
                  <a:ea typeface="Arial"/>
                  <a:cs typeface="Arial"/>
                  <a:sym typeface="Arial"/>
                </a:rPr>
                <a:t>Exit</a:t>
              </a:r>
              <a:endParaRPr sz="1100" b="1" i="0" u="none" strike="noStrike" cap="none" dirty="0">
                <a:solidFill>
                  <a:srgbClr val="D3317D"/>
                </a:solidFill>
                <a:latin typeface="Arial"/>
                <a:ea typeface="Arial"/>
                <a:cs typeface="Arial"/>
                <a:sym typeface="Arial"/>
              </a:endParaRPr>
            </a:p>
          </p:txBody>
        </p:sp>
        <p:sp>
          <p:nvSpPr>
            <p:cNvPr id="70" name="Google Shape;70;p2"/>
            <p:cNvSpPr/>
            <p:nvPr/>
          </p:nvSpPr>
          <p:spPr>
            <a:xfrm rot="-1708908">
              <a:off x="5791907" y="1957151"/>
              <a:ext cx="336100" cy="384352"/>
            </a:xfrm>
            <a:prstGeom prst="rightArrow">
              <a:avLst>
                <a:gd name="adj1" fmla="val 36255"/>
                <a:gd name="adj2" fmla="val 65718"/>
              </a:avLst>
            </a:prstGeom>
            <a:solidFill>
              <a:srgbClr val="78256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itle 2">
            <a:extLst>
              <a:ext uri="{FF2B5EF4-FFF2-40B4-BE49-F238E27FC236}">
                <a16:creationId xmlns:a16="http://schemas.microsoft.com/office/drawing/2014/main" id="{9E4C5382-E255-664A-62B7-27984677A660}"/>
              </a:ext>
            </a:extLst>
          </p:cNvPr>
          <p:cNvSpPr>
            <a:spLocks noGrp="1"/>
          </p:cNvSpPr>
          <p:nvPr>
            <p:ph type="title" idx="4294967295"/>
          </p:nvPr>
        </p:nvSpPr>
        <p:spPr>
          <a:xfrm>
            <a:off x="681038" y="-1325563"/>
            <a:ext cx="8543925" cy="1325563"/>
          </a:xfrm>
          <a:prstGeom prst="rect">
            <a:avLst/>
          </a:prstGeom>
          <a:noFill/>
        </p:spPr>
        <p:txBody>
          <a:bodyPr anchor="b"/>
          <a:lstStyle/>
          <a:p>
            <a:r>
              <a:rPr lang="en-US" sz="2400" dirty="0">
                <a:solidFill>
                  <a:schemeClr val="accent2"/>
                </a:solidFill>
              </a:rPr>
              <a:t>Instructions on using the Employee Lifecycle</a:t>
            </a:r>
          </a:p>
        </p:txBody>
      </p:sp>
      <p:sp>
        <p:nvSpPr>
          <p:cNvPr id="76" name="Google Shape;76;g28275b9b0e1_1_0"/>
          <p:cNvSpPr txBox="1"/>
          <p:nvPr/>
        </p:nvSpPr>
        <p:spPr>
          <a:xfrm>
            <a:off x="642925" y="1549625"/>
            <a:ext cx="8836200" cy="43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rPr>
              <a:t>The next slide </a:t>
            </a:r>
            <a:r>
              <a:rPr lang="en-GB"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rPr>
              <a:t>highlights the key stages in the Employee Lifecycle where Workplace Adjustments might be needed to support an employee to perform effectively and thrive at work. The information below should be used in conjunction with the diagram.</a:t>
            </a: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rPr>
              <a:t>After the induction and probation stages, the employee could move backwards or forwards between the other stages multiple times, or miss out some completely. </a:t>
            </a: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chemeClr val="dk1"/>
              </a:buClr>
              <a:buSzPts val="1400"/>
              <a:buFont typeface="Arial"/>
              <a:buNone/>
            </a:pP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chemeClr val="dk1"/>
              </a:buClr>
              <a:buSzPts val="1400"/>
              <a:buFont typeface="Arial"/>
              <a:buNone/>
            </a:pPr>
            <a:r>
              <a:rPr lang="en-GB"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rPr>
              <a:t>In the Recruitment stage, the CS external by default advertising process means the recruiter’s focus may be on the provision of ‘reasonable adjustments’ to employees and potential employees. This is a legal requirement on employers under the Equality Act 2010. In the Civil Service as an inclusive employer we provide workplace adjustments to anyone who faces a workplace barrier, regardless of whether or not they have a disability covered under the Equality Act 2010.</a:t>
            </a: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chemeClr val="dk1"/>
              </a:buClr>
              <a:buSzPts val="1400"/>
              <a:buFont typeface="Arial"/>
              <a:buNone/>
            </a:pP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chemeClr val="dk1"/>
              </a:buClr>
              <a:buSzPts val="1400"/>
              <a:buFont typeface="Arial"/>
              <a:buNone/>
            </a:pPr>
            <a:r>
              <a:rPr lang="en-GB"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rPr>
              <a:t>Any employee exiting to an OGD should have their workplace adjustments needs captured on the </a:t>
            </a:r>
            <a:r>
              <a:rPr lang="en-GB" sz="1600" b="0" i="0" u="sng" strike="noStrike" cap="none" dirty="0">
                <a:solidFill>
                  <a:schemeClr val="hlink"/>
                </a:solidFill>
                <a:latin typeface="Helvetica Neue" panose="02000503000000020004" pitchFamily="2" charset="0"/>
                <a:ea typeface="Helvetica Neue" panose="02000503000000020004" pitchFamily="2" charset="0"/>
                <a:cs typeface="Helvetica Neue" panose="02000503000000020004" pitchFamily="2" charset="0"/>
                <a:sym typeface="Arial"/>
                <a:hlinkClick r:id="rId3"/>
              </a:rPr>
              <a:t>CSET transfer form.</a:t>
            </a: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chemeClr val="dk1"/>
              </a:buClr>
              <a:buSzPts val="1400"/>
              <a:buFont typeface="Arial"/>
              <a:buNone/>
            </a:pP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l" rtl="0">
              <a:lnSpc>
                <a:spcPct val="100000"/>
              </a:lnSpc>
              <a:spcBef>
                <a:spcPts val="0"/>
              </a:spcBef>
              <a:spcAft>
                <a:spcPts val="0"/>
              </a:spcAft>
              <a:buClr>
                <a:schemeClr val="dk1"/>
              </a:buClr>
              <a:buSzPts val="1400"/>
              <a:buFont typeface="Arial"/>
              <a:buNone/>
            </a:pPr>
            <a:r>
              <a:rPr lang="en-GB"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rPr>
              <a:t>Workplace adjustments might be recommended by OH as part of a capability assessment before partial or ill-health retirement is considered for an employee. </a:t>
            </a:r>
            <a:endParaRPr sz="16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457200" marR="0" lvl="0" indent="-22860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50550" y="254903"/>
            <a:ext cx="9204900" cy="805672"/>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CD5A13"/>
              </a:buClr>
              <a:buSzPts val="3200"/>
              <a:buFont typeface="Arial"/>
              <a:buNone/>
            </a:pPr>
            <a:r>
              <a:rPr lang="en-GB" sz="2800" b="0" i="0" u="none" strike="noStrike" cap="none" dirty="0">
                <a:solidFill>
                  <a:schemeClr val="lt1"/>
                </a:solidFill>
                <a:latin typeface="Arial"/>
                <a:ea typeface="Arial"/>
                <a:cs typeface="Arial"/>
                <a:sym typeface="Arial"/>
              </a:rPr>
              <a:t>Employee Lifecycle: </a:t>
            </a:r>
            <a:br>
              <a:rPr lang="en-GB" sz="2800" b="0" i="0" u="none" strike="noStrike" cap="none" dirty="0">
                <a:solidFill>
                  <a:schemeClr val="lt1"/>
                </a:solidFill>
                <a:latin typeface="Arial"/>
                <a:ea typeface="Arial"/>
                <a:cs typeface="Arial"/>
                <a:sym typeface="Arial"/>
              </a:rPr>
            </a:br>
            <a:r>
              <a:rPr lang="en-GB" sz="2800" b="0" i="0" u="none" strike="noStrike" cap="none" dirty="0">
                <a:solidFill>
                  <a:schemeClr val="lt1"/>
                </a:solidFill>
                <a:latin typeface="Arial"/>
                <a:ea typeface="Arial"/>
                <a:cs typeface="Arial"/>
                <a:sym typeface="Arial"/>
              </a:rPr>
              <a:t>CS Workplace Adjustments</a:t>
            </a:r>
            <a:endParaRPr sz="2800" b="0" i="0" u="none" strike="noStrike" cap="none" dirty="0">
              <a:solidFill>
                <a:schemeClr val="lt1"/>
              </a:solidFill>
              <a:latin typeface="Arial"/>
              <a:ea typeface="Arial"/>
              <a:cs typeface="Arial"/>
              <a:sym typeface="Arial"/>
            </a:endParaRPr>
          </a:p>
        </p:txBody>
      </p:sp>
      <p:sp>
        <p:nvSpPr>
          <p:cNvPr id="83" name="Google Shape;83;p3"/>
          <p:cNvSpPr txBox="1">
            <a:spLocks noGrp="1"/>
          </p:cNvSpPr>
          <p:nvPr>
            <p:ph type="body" idx="1"/>
          </p:nvPr>
        </p:nvSpPr>
        <p:spPr>
          <a:xfrm>
            <a:off x="3102575" y="3157550"/>
            <a:ext cx="2885700" cy="1494000"/>
          </a:xfrm>
          <a:prstGeom prst="rect">
            <a:avLst/>
          </a:prstGeom>
          <a:noFill/>
          <a:ln>
            <a:noFill/>
          </a:ln>
        </p:spPr>
        <p:txBody>
          <a:bodyPr spcFirstLastPara="1" wrap="square" lIns="0" tIns="0" rIns="0" bIns="0" anchor="t" anchorCtr="0">
            <a:noAutofit/>
          </a:bodyPr>
          <a:lstStyle/>
          <a:p>
            <a:pPr marL="228600" marR="0" lvl="0" indent="0" algn="l" rtl="0">
              <a:lnSpc>
                <a:spcPct val="100000"/>
              </a:lnSpc>
              <a:spcBef>
                <a:spcPts val="1200"/>
              </a:spcBef>
              <a:spcAft>
                <a:spcPts val="0"/>
              </a:spcAft>
              <a:buClr>
                <a:schemeClr val="dk1"/>
              </a:buClr>
              <a:buSzPts val="2000"/>
              <a:buFont typeface="Arial"/>
              <a:buNone/>
            </a:pPr>
            <a:r>
              <a:rPr lang="en-GB" sz="1400" b="1"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rPr>
              <a:t>Key stages</a:t>
            </a:r>
            <a:r>
              <a:rPr lang="en-GB" sz="14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rPr>
              <a:t>: </a:t>
            </a:r>
            <a:br>
              <a:rPr lang="en-GB" sz="14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rPr>
            </a:br>
            <a:r>
              <a:rPr lang="en-GB" sz="14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rPr>
              <a:t>Employees might move in any direction around the cycles</a:t>
            </a:r>
            <a:endParaRPr sz="14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grpSp>
        <p:nvGrpSpPr>
          <p:cNvPr id="2" name="Group 1" descr="The cycle begins with &quot;Recruitment&quot; and progresses on to &quot;Induction&quot;, &quot;Probation&quot;, &quot;Attendance&quot; and &quot;Performance&quot;. The final stage is &quot;Training, shadowing, coaching, mentoring, development programmes&quot;.&#10;&#10;There are 3 possible options for the next stage in the cycle.">
            <a:extLst>
              <a:ext uri="{FF2B5EF4-FFF2-40B4-BE49-F238E27FC236}">
                <a16:creationId xmlns:a16="http://schemas.microsoft.com/office/drawing/2014/main" id="{04036531-ECD9-D66B-7C83-F90900310115}"/>
              </a:ext>
            </a:extLst>
          </p:cNvPr>
          <p:cNvGrpSpPr/>
          <p:nvPr/>
        </p:nvGrpSpPr>
        <p:grpSpPr>
          <a:xfrm>
            <a:off x="511175" y="1591375"/>
            <a:ext cx="8730263" cy="3444514"/>
            <a:chOff x="511175" y="1591375"/>
            <a:chExt cx="8730263" cy="3444514"/>
          </a:xfrm>
        </p:grpSpPr>
        <p:sp>
          <p:nvSpPr>
            <p:cNvPr id="84" name="Google Shape;84;p3">
              <a:extLst>
                <a:ext uri="{C183D7F6-B498-43B3-948B-1728B52AA6E4}">
                  <adec:decorative xmlns:adec="http://schemas.microsoft.com/office/drawing/2017/decorative" val="1"/>
                </a:ext>
              </a:extLst>
            </p:cNvPr>
            <p:cNvSpPr/>
            <p:nvPr/>
          </p:nvSpPr>
          <p:spPr>
            <a:xfrm>
              <a:off x="511175" y="1591375"/>
              <a:ext cx="1296000" cy="1486211"/>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a:solidFill>
                    <a:srgbClr val="78256F"/>
                  </a:solidFill>
                  <a:latin typeface="Arial"/>
                  <a:ea typeface="Arial"/>
                  <a:cs typeface="Arial"/>
                  <a:sym typeface="Arial"/>
                </a:rPr>
                <a:t>Recruitment</a:t>
              </a:r>
              <a:endParaRPr sz="1100" b="1" i="0" u="none" strike="noStrike" cap="none">
                <a:solidFill>
                  <a:srgbClr val="78256F"/>
                </a:solidFill>
                <a:latin typeface="Arial"/>
                <a:ea typeface="Arial"/>
                <a:cs typeface="Arial"/>
                <a:sym typeface="Arial"/>
              </a:endParaRPr>
            </a:p>
          </p:txBody>
        </p:sp>
        <p:sp>
          <p:nvSpPr>
            <p:cNvPr id="85" name="Google Shape;85;p3">
              <a:extLst>
                <a:ext uri="{C183D7F6-B498-43B3-948B-1728B52AA6E4}">
                  <adec:decorative xmlns:adec="http://schemas.microsoft.com/office/drawing/2017/decorative" val="1"/>
                </a:ext>
              </a:extLst>
            </p:cNvPr>
            <p:cNvSpPr/>
            <p:nvPr/>
          </p:nvSpPr>
          <p:spPr>
            <a:xfrm>
              <a:off x="2368550" y="1591375"/>
              <a:ext cx="1296000" cy="1486211"/>
            </a:xfrm>
            <a:custGeom>
              <a:avLst/>
              <a:gdLst/>
              <a:ahLst/>
              <a:cxnLst/>
              <a:rect l="l" t="t" r="r" b="b"/>
              <a:pathLst>
                <a:path w="913" h="1047" extrusionOk="0">
                  <a:moveTo>
                    <a:pt x="457" y="0"/>
                  </a:moveTo>
                  <a:lnTo>
                    <a:pt x="0" y="262"/>
                  </a:lnTo>
                  <a:lnTo>
                    <a:pt x="0" y="785"/>
                  </a:lnTo>
                  <a:lnTo>
                    <a:pt x="457" y="1047"/>
                  </a:lnTo>
                  <a:lnTo>
                    <a:pt x="913" y="785"/>
                  </a:lnTo>
                  <a:lnTo>
                    <a:pt x="913" y="262"/>
                  </a:lnTo>
                  <a:lnTo>
                    <a:pt x="457"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Induction</a:t>
              </a:r>
              <a:endParaRPr sz="1100" b="1" i="0" u="none" strike="noStrike" cap="none" dirty="0">
                <a:solidFill>
                  <a:srgbClr val="78256F"/>
                </a:solidFill>
                <a:latin typeface="Arial"/>
                <a:ea typeface="Arial"/>
                <a:cs typeface="Arial"/>
                <a:sym typeface="Arial"/>
              </a:endParaRPr>
            </a:p>
          </p:txBody>
        </p:sp>
        <p:sp>
          <p:nvSpPr>
            <p:cNvPr id="86" name="Google Shape;86;p3">
              <a:extLst>
                <a:ext uri="{C183D7F6-B498-43B3-948B-1728B52AA6E4}">
                  <adec:decorative xmlns:adec="http://schemas.microsoft.com/office/drawing/2017/decorative" val="1"/>
                </a:ext>
              </a:extLst>
            </p:cNvPr>
            <p:cNvSpPr/>
            <p:nvPr/>
          </p:nvSpPr>
          <p:spPr>
            <a:xfrm>
              <a:off x="4227513" y="1591377"/>
              <a:ext cx="1296000" cy="1487842"/>
            </a:xfrm>
            <a:custGeom>
              <a:avLst/>
              <a:gdLst/>
              <a:ahLst/>
              <a:cxnLst/>
              <a:rect l="l" t="t" r="r" b="b"/>
              <a:pathLst>
                <a:path w="912" h="1047" extrusionOk="0">
                  <a:moveTo>
                    <a:pt x="456" y="0"/>
                  </a:moveTo>
                  <a:lnTo>
                    <a:pt x="0" y="262"/>
                  </a:lnTo>
                  <a:lnTo>
                    <a:pt x="0" y="785"/>
                  </a:lnTo>
                  <a:lnTo>
                    <a:pt x="456" y="1047"/>
                  </a:lnTo>
                  <a:lnTo>
                    <a:pt x="912" y="785"/>
                  </a:lnTo>
                  <a:lnTo>
                    <a:pt x="912" y="262"/>
                  </a:lnTo>
                  <a:lnTo>
                    <a:pt x="456"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a:solidFill>
                    <a:srgbClr val="78256F"/>
                  </a:solidFill>
                  <a:latin typeface="Arial"/>
                  <a:ea typeface="Arial"/>
                  <a:cs typeface="Arial"/>
                  <a:sym typeface="Arial"/>
                </a:rPr>
                <a:t>Probation</a:t>
              </a:r>
              <a:endParaRPr sz="1100" b="1" i="0" u="none" strike="noStrike" cap="none">
                <a:solidFill>
                  <a:srgbClr val="78256F"/>
                </a:solidFill>
                <a:latin typeface="Arial"/>
                <a:ea typeface="Arial"/>
                <a:cs typeface="Arial"/>
                <a:sym typeface="Arial"/>
              </a:endParaRPr>
            </a:p>
          </p:txBody>
        </p:sp>
        <p:sp>
          <p:nvSpPr>
            <p:cNvPr id="87" name="Google Shape;87;p3">
              <a:extLst>
                <a:ext uri="{C183D7F6-B498-43B3-948B-1728B52AA6E4}">
                  <adec:decorative xmlns:adec="http://schemas.microsoft.com/office/drawing/2017/decorative" val="1"/>
                </a:ext>
              </a:extLst>
            </p:cNvPr>
            <p:cNvSpPr/>
            <p:nvPr/>
          </p:nvSpPr>
          <p:spPr>
            <a:xfrm>
              <a:off x="6084888" y="1591375"/>
              <a:ext cx="1296000" cy="1486211"/>
            </a:xfrm>
            <a:custGeom>
              <a:avLst/>
              <a:gdLst/>
              <a:ahLst/>
              <a:cxnLst/>
              <a:rect l="l" t="t" r="r" b="b"/>
              <a:pathLst>
                <a:path w="913" h="1047" extrusionOk="0">
                  <a:moveTo>
                    <a:pt x="456" y="0"/>
                  </a:moveTo>
                  <a:lnTo>
                    <a:pt x="0" y="262"/>
                  </a:lnTo>
                  <a:lnTo>
                    <a:pt x="0" y="785"/>
                  </a:lnTo>
                  <a:lnTo>
                    <a:pt x="456" y="1047"/>
                  </a:lnTo>
                  <a:lnTo>
                    <a:pt x="913" y="785"/>
                  </a:lnTo>
                  <a:lnTo>
                    <a:pt x="913" y="262"/>
                  </a:lnTo>
                  <a:lnTo>
                    <a:pt x="456"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Attendance</a:t>
              </a:r>
              <a:endParaRPr sz="1100" b="1" i="0" u="none" strike="noStrike" cap="none" dirty="0">
                <a:solidFill>
                  <a:srgbClr val="78256F"/>
                </a:solidFill>
                <a:latin typeface="Arial"/>
                <a:ea typeface="Arial"/>
                <a:cs typeface="Arial"/>
                <a:sym typeface="Arial"/>
              </a:endParaRPr>
            </a:p>
          </p:txBody>
        </p:sp>
        <p:sp>
          <p:nvSpPr>
            <p:cNvPr id="88" name="Google Shape;88;p3">
              <a:extLst>
                <a:ext uri="{C183D7F6-B498-43B3-948B-1728B52AA6E4}">
                  <adec:decorative xmlns:adec="http://schemas.microsoft.com/office/drawing/2017/decorative" val="1"/>
                </a:ext>
              </a:extLst>
            </p:cNvPr>
            <p:cNvSpPr/>
            <p:nvPr/>
          </p:nvSpPr>
          <p:spPr>
            <a:xfrm>
              <a:off x="7945438" y="1591375"/>
              <a:ext cx="1296000" cy="1486211"/>
            </a:xfrm>
            <a:custGeom>
              <a:avLst/>
              <a:gdLst/>
              <a:ahLst/>
              <a:cxnLst/>
              <a:rect l="l" t="t" r="r" b="b"/>
              <a:pathLst>
                <a:path w="913" h="1047" extrusionOk="0">
                  <a:moveTo>
                    <a:pt x="457" y="0"/>
                  </a:moveTo>
                  <a:lnTo>
                    <a:pt x="0" y="262"/>
                  </a:lnTo>
                  <a:lnTo>
                    <a:pt x="0" y="785"/>
                  </a:lnTo>
                  <a:lnTo>
                    <a:pt x="457" y="1047"/>
                  </a:lnTo>
                  <a:lnTo>
                    <a:pt x="913" y="785"/>
                  </a:lnTo>
                  <a:lnTo>
                    <a:pt x="913" y="262"/>
                  </a:lnTo>
                  <a:lnTo>
                    <a:pt x="457"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a:solidFill>
                    <a:srgbClr val="78256F"/>
                  </a:solidFill>
                  <a:latin typeface="Arial"/>
                  <a:ea typeface="Arial"/>
                  <a:cs typeface="Arial"/>
                  <a:sym typeface="Arial"/>
                </a:rPr>
                <a:t>Performance</a:t>
              </a:r>
              <a:endParaRPr sz="1100" b="1" i="0" u="none" strike="noStrike" cap="none">
                <a:solidFill>
                  <a:srgbClr val="78256F"/>
                </a:solidFill>
                <a:latin typeface="Arial"/>
                <a:ea typeface="Arial"/>
                <a:cs typeface="Arial"/>
                <a:sym typeface="Arial"/>
              </a:endParaRPr>
            </a:p>
          </p:txBody>
        </p:sp>
        <p:sp>
          <p:nvSpPr>
            <p:cNvPr id="89" name="Google Shape;89;p3">
              <a:extLst>
                <a:ext uri="{C183D7F6-B498-43B3-948B-1728B52AA6E4}">
                  <adec:decorative xmlns:adec="http://schemas.microsoft.com/office/drawing/2017/decorative" val="1"/>
                </a:ext>
              </a:extLst>
            </p:cNvPr>
            <p:cNvSpPr/>
            <p:nvPr/>
          </p:nvSpPr>
          <p:spPr>
            <a:xfrm>
              <a:off x="6939974" y="3121913"/>
              <a:ext cx="1512000" cy="1660525"/>
            </a:xfrm>
            <a:custGeom>
              <a:avLst/>
              <a:gdLst/>
              <a:ahLst/>
              <a:cxnLst/>
              <a:rect l="l" t="t" r="r" b="b"/>
              <a:pathLst>
                <a:path w="911" h="1046" extrusionOk="0">
                  <a:moveTo>
                    <a:pt x="456" y="0"/>
                  </a:moveTo>
                  <a:lnTo>
                    <a:pt x="0" y="262"/>
                  </a:lnTo>
                  <a:lnTo>
                    <a:pt x="0" y="784"/>
                  </a:lnTo>
                  <a:lnTo>
                    <a:pt x="456" y="1046"/>
                  </a:lnTo>
                  <a:lnTo>
                    <a:pt x="911" y="784"/>
                  </a:lnTo>
                  <a:lnTo>
                    <a:pt x="911" y="262"/>
                  </a:lnTo>
                  <a:lnTo>
                    <a:pt x="456"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0" rIns="36000" bIns="72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Training, </a:t>
              </a:r>
              <a:br>
                <a:rPr lang="en-GB" sz="1100" b="1" i="0" u="none" strike="noStrike" cap="none" dirty="0">
                  <a:solidFill>
                    <a:srgbClr val="78256F"/>
                  </a:solidFill>
                  <a:latin typeface="Arial"/>
                  <a:ea typeface="Arial"/>
                  <a:cs typeface="Arial"/>
                  <a:sym typeface="Arial"/>
                </a:rPr>
              </a:br>
              <a:r>
                <a:rPr lang="en-GB" sz="1100" b="1" i="0" u="none" strike="noStrike" cap="none" dirty="0">
                  <a:solidFill>
                    <a:srgbClr val="78256F"/>
                  </a:solidFill>
                  <a:latin typeface="Arial"/>
                  <a:ea typeface="Arial"/>
                  <a:cs typeface="Arial"/>
                  <a:sym typeface="Arial"/>
                </a:rPr>
                <a:t>shadowing, coaching, </a:t>
              </a:r>
              <a:br>
                <a:rPr lang="en-GB" sz="1100" b="1" i="0" u="none" strike="noStrike" cap="none" dirty="0">
                  <a:solidFill>
                    <a:srgbClr val="78256F"/>
                  </a:solidFill>
                  <a:latin typeface="Arial"/>
                  <a:ea typeface="Arial"/>
                  <a:cs typeface="Arial"/>
                  <a:sym typeface="Arial"/>
                </a:rPr>
              </a:br>
              <a:r>
                <a:rPr lang="en-GB" sz="1100" b="1" i="0" u="none" strike="noStrike" cap="none" dirty="0">
                  <a:solidFill>
                    <a:srgbClr val="78256F"/>
                  </a:solidFill>
                  <a:latin typeface="Arial"/>
                  <a:ea typeface="Arial"/>
                  <a:cs typeface="Arial"/>
                  <a:sym typeface="Arial"/>
                </a:rPr>
                <a:t>mentoring, development programmes.</a:t>
              </a:r>
              <a:endParaRPr sz="1100" b="1" i="0" u="none" strike="noStrike" cap="none" dirty="0">
                <a:solidFill>
                  <a:srgbClr val="78256F"/>
                </a:solidFill>
                <a:latin typeface="Arial"/>
                <a:ea typeface="Arial"/>
                <a:cs typeface="Arial"/>
                <a:sym typeface="Arial"/>
              </a:endParaRPr>
            </a:p>
          </p:txBody>
        </p:sp>
        <p:grpSp>
          <p:nvGrpSpPr>
            <p:cNvPr id="96" name="Google Shape;96;p3"/>
            <p:cNvGrpSpPr/>
            <p:nvPr/>
          </p:nvGrpSpPr>
          <p:grpSpPr>
            <a:xfrm>
              <a:off x="5595938" y="3943860"/>
              <a:ext cx="1344036" cy="756671"/>
              <a:chOff x="5595938" y="3943860"/>
              <a:chExt cx="1344036" cy="756671"/>
            </a:xfrm>
          </p:grpSpPr>
          <p:cxnSp>
            <p:nvCxnSpPr>
              <p:cNvPr id="97" name="Google Shape;97;p3"/>
              <p:cNvCxnSpPr/>
              <p:nvPr/>
            </p:nvCxnSpPr>
            <p:spPr>
              <a:xfrm rot="10800000" flipH="1">
                <a:off x="5595938" y="3943861"/>
                <a:ext cx="423636" cy="756670"/>
              </a:xfrm>
              <a:prstGeom prst="straightConnector1">
                <a:avLst/>
              </a:prstGeom>
              <a:noFill/>
              <a:ln w="19050" cap="flat" cmpd="sng">
                <a:solidFill>
                  <a:srgbClr val="78256F"/>
                </a:solidFill>
                <a:prstDash val="dash"/>
                <a:round/>
                <a:headEnd type="none" w="sm" len="sm"/>
                <a:tailEnd type="none" w="sm" len="sm"/>
              </a:ln>
            </p:spPr>
          </p:cxnSp>
          <p:cxnSp>
            <p:nvCxnSpPr>
              <p:cNvPr id="98" name="Google Shape;98;p3">
                <a:extLst>
                  <a:ext uri="{C183D7F6-B498-43B3-948B-1728B52AA6E4}">
                    <adec:decorative xmlns:adec="http://schemas.microsoft.com/office/drawing/2017/decorative" val="1"/>
                  </a:ext>
                </a:extLst>
              </p:cNvPr>
              <p:cNvCxnSpPr/>
              <p:nvPr/>
            </p:nvCxnSpPr>
            <p:spPr>
              <a:xfrm>
                <a:off x="6019574" y="3943860"/>
                <a:ext cx="920400" cy="0"/>
              </a:xfrm>
              <a:prstGeom prst="straightConnector1">
                <a:avLst/>
              </a:prstGeom>
              <a:noFill/>
              <a:ln w="19050" cap="flat" cmpd="sng">
                <a:solidFill>
                  <a:srgbClr val="78256F"/>
                </a:solidFill>
                <a:prstDash val="dash"/>
                <a:round/>
                <a:headEnd type="none" w="sm" len="sm"/>
                <a:tailEnd type="none" w="sm" len="sm"/>
              </a:ln>
            </p:spPr>
          </p:cxnSp>
        </p:grpSp>
        <p:sp>
          <p:nvSpPr>
            <p:cNvPr id="99" name="Google Shape;99;p3">
              <a:extLst>
                <a:ext uri="{C183D7F6-B498-43B3-948B-1728B52AA6E4}">
                  <adec:decorative xmlns:adec="http://schemas.microsoft.com/office/drawing/2017/decorative" val="1"/>
                </a:ext>
              </a:extLst>
            </p:cNvPr>
            <p:cNvSpPr/>
            <p:nvPr/>
          </p:nvSpPr>
          <p:spPr>
            <a:xfrm>
              <a:off x="1933575" y="2125048"/>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a:extLst>
                <a:ext uri="{C183D7F6-B498-43B3-948B-1728B52AA6E4}">
                  <adec:decorative xmlns:adec="http://schemas.microsoft.com/office/drawing/2017/decorative" val="1"/>
                </a:ext>
              </a:extLst>
            </p:cNvPr>
            <p:cNvSpPr/>
            <p:nvPr/>
          </p:nvSpPr>
          <p:spPr>
            <a:xfrm>
              <a:off x="3763425" y="2125048"/>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a:extLst>
                <a:ext uri="{C183D7F6-B498-43B3-948B-1728B52AA6E4}">
                  <adec:decorative xmlns:adec="http://schemas.microsoft.com/office/drawing/2017/decorative" val="1"/>
                </a:ext>
              </a:extLst>
            </p:cNvPr>
            <p:cNvSpPr/>
            <p:nvPr/>
          </p:nvSpPr>
          <p:spPr>
            <a:xfrm>
              <a:off x="5628271" y="2125048"/>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a:extLst>
                <a:ext uri="{C183D7F6-B498-43B3-948B-1728B52AA6E4}">
                  <adec:decorative xmlns:adec="http://schemas.microsoft.com/office/drawing/2017/decorative" val="1"/>
                </a:ext>
              </a:extLst>
            </p:cNvPr>
            <p:cNvSpPr/>
            <p:nvPr/>
          </p:nvSpPr>
          <p:spPr>
            <a:xfrm>
              <a:off x="7479408" y="2125048"/>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a:extLst>
                <a:ext uri="{C183D7F6-B498-43B3-948B-1728B52AA6E4}">
                  <adec:decorative xmlns:adec="http://schemas.microsoft.com/office/drawing/2017/decorative" val="1"/>
                </a:ext>
              </a:extLst>
            </p:cNvPr>
            <p:cNvSpPr/>
            <p:nvPr/>
          </p:nvSpPr>
          <p:spPr>
            <a:xfrm rot="7200000">
              <a:off x="8030996" y="2948025"/>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a:extLst>
                <a:ext uri="{C183D7F6-B498-43B3-948B-1728B52AA6E4}">
                  <adec:decorative xmlns:adec="http://schemas.microsoft.com/office/drawing/2017/decorative" val="1"/>
                </a:ext>
              </a:extLst>
            </p:cNvPr>
            <p:cNvSpPr/>
            <p:nvPr/>
          </p:nvSpPr>
          <p:spPr>
            <a:xfrm rot="7200000">
              <a:off x="7121734" y="4675663"/>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a:extLst>
                <a:ext uri="{C183D7F6-B498-43B3-948B-1728B52AA6E4}">
                  <adec:decorative xmlns:adec="http://schemas.microsoft.com/office/drawing/2017/decorative" val="1"/>
                </a:ext>
              </a:extLst>
            </p:cNvPr>
            <p:cNvSpPr/>
            <p:nvPr/>
          </p:nvSpPr>
          <p:spPr>
            <a:xfrm rot="7199921">
              <a:off x="5339504" y="4675473"/>
              <a:ext cx="336013" cy="384536"/>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a:extLst>
                <a:ext uri="{C183D7F6-B498-43B3-948B-1728B52AA6E4}">
                  <adec:decorative xmlns:adec="http://schemas.microsoft.com/office/drawing/2017/decorative" val="1"/>
                </a:ext>
              </a:extLst>
            </p:cNvPr>
            <p:cNvSpPr/>
            <p:nvPr/>
          </p:nvSpPr>
          <p:spPr>
            <a:xfrm rot="3600000">
              <a:off x="8008247" y="4652802"/>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6CD8BFA5-B7A0-64E1-6A6B-476881873113}"/>
              </a:ext>
              <a:ext uri="{C183D7F6-B498-43B3-948B-1728B52AA6E4}">
                <adec:decorative xmlns:adec="http://schemas.microsoft.com/office/drawing/2017/decorative" val="1"/>
              </a:ext>
            </a:extLst>
          </p:cNvPr>
          <p:cNvGrpSpPr/>
          <p:nvPr/>
        </p:nvGrpSpPr>
        <p:grpSpPr>
          <a:xfrm>
            <a:off x="7546814" y="4878329"/>
            <a:ext cx="1745299" cy="1492322"/>
            <a:chOff x="7546814" y="4878329"/>
            <a:chExt cx="1745299" cy="1492322"/>
          </a:xfrm>
        </p:grpSpPr>
        <p:sp>
          <p:nvSpPr>
            <p:cNvPr id="90" name="Google Shape;90;p3" descr="&#10;"/>
            <p:cNvSpPr/>
            <p:nvPr/>
          </p:nvSpPr>
          <p:spPr>
            <a:xfrm>
              <a:off x="7996113" y="4878329"/>
              <a:ext cx="1296000" cy="1492322"/>
            </a:xfrm>
            <a:custGeom>
              <a:avLst/>
              <a:gdLst/>
              <a:ahLst/>
              <a:cxnLst/>
              <a:rect l="l" t="t" r="r" b="b"/>
              <a:pathLst>
                <a:path w="911" h="1049" extrusionOk="0">
                  <a:moveTo>
                    <a:pt x="455" y="0"/>
                  </a:moveTo>
                  <a:lnTo>
                    <a:pt x="0" y="262"/>
                  </a:lnTo>
                  <a:lnTo>
                    <a:pt x="0" y="787"/>
                  </a:lnTo>
                  <a:lnTo>
                    <a:pt x="455" y="1049"/>
                  </a:lnTo>
                  <a:lnTo>
                    <a:pt x="911" y="787"/>
                  </a:lnTo>
                  <a:lnTo>
                    <a:pt x="911" y="262"/>
                  </a:lnTo>
                  <a:lnTo>
                    <a:pt x="455"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Career progression: lateral move</a:t>
              </a:r>
              <a:endParaRPr sz="1100" b="1" i="0" u="none" strike="noStrike" cap="none" dirty="0">
                <a:solidFill>
                  <a:srgbClr val="78256F"/>
                </a:solidFill>
                <a:latin typeface="Arial"/>
                <a:ea typeface="Arial"/>
                <a:cs typeface="Arial"/>
                <a:sym typeface="Arial"/>
              </a:endParaRPr>
            </a:p>
          </p:txBody>
        </p:sp>
        <p:sp>
          <p:nvSpPr>
            <p:cNvPr id="110" name="Google Shape;110;p3">
              <a:extLst>
                <a:ext uri="{C183D7F6-B498-43B3-948B-1728B52AA6E4}">
                  <adec:decorative xmlns:adec="http://schemas.microsoft.com/office/drawing/2017/decorative" val="1"/>
                </a:ext>
              </a:extLst>
            </p:cNvPr>
            <p:cNvSpPr/>
            <p:nvPr/>
          </p:nvSpPr>
          <p:spPr>
            <a:xfrm>
              <a:off x="7546814" y="5443696"/>
              <a:ext cx="414164" cy="378899"/>
            </a:xfrm>
            <a:prstGeom prst="leftRightArrow">
              <a:avLst>
                <a:gd name="adj1" fmla="val 36174"/>
                <a:gd name="adj2" fmla="val 41830"/>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 name="Group 3">
            <a:extLst>
              <a:ext uri="{FF2B5EF4-FFF2-40B4-BE49-F238E27FC236}">
                <a16:creationId xmlns:a16="http://schemas.microsoft.com/office/drawing/2014/main" id="{3DFA8214-8F4C-B494-F5E6-C700818B07A7}"/>
              </a:ext>
              <a:ext uri="{C183D7F6-B498-43B3-948B-1728B52AA6E4}">
                <adec:decorative xmlns:adec="http://schemas.microsoft.com/office/drawing/2017/decorative" val="1"/>
              </a:ext>
            </a:extLst>
          </p:cNvPr>
          <p:cNvGrpSpPr/>
          <p:nvPr/>
        </p:nvGrpSpPr>
        <p:grpSpPr>
          <a:xfrm>
            <a:off x="5793198" y="4878329"/>
            <a:ext cx="1721490" cy="1492322"/>
            <a:chOff x="5793198" y="4878329"/>
            <a:chExt cx="1721490" cy="1492322"/>
          </a:xfrm>
        </p:grpSpPr>
        <p:sp>
          <p:nvSpPr>
            <p:cNvPr id="91" name="Google Shape;91;p3"/>
            <p:cNvSpPr/>
            <p:nvPr/>
          </p:nvSpPr>
          <p:spPr>
            <a:xfrm>
              <a:off x="6218688" y="4878329"/>
              <a:ext cx="1296000" cy="1492322"/>
            </a:xfrm>
            <a:custGeom>
              <a:avLst/>
              <a:gdLst/>
              <a:ahLst/>
              <a:cxnLst/>
              <a:rect l="l" t="t" r="r" b="b"/>
              <a:pathLst>
                <a:path w="911" h="1049" extrusionOk="0">
                  <a:moveTo>
                    <a:pt x="454" y="0"/>
                  </a:moveTo>
                  <a:lnTo>
                    <a:pt x="0" y="262"/>
                  </a:lnTo>
                  <a:lnTo>
                    <a:pt x="0" y="787"/>
                  </a:lnTo>
                  <a:lnTo>
                    <a:pt x="454" y="1049"/>
                  </a:lnTo>
                  <a:lnTo>
                    <a:pt x="911" y="787"/>
                  </a:lnTo>
                  <a:lnTo>
                    <a:pt x="911" y="262"/>
                  </a:lnTo>
                  <a:lnTo>
                    <a:pt x="454"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Career progression: promotion</a:t>
              </a:r>
              <a:endParaRPr sz="1100" b="1" i="0" u="none" strike="noStrike" cap="none" dirty="0">
                <a:solidFill>
                  <a:srgbClr val="78256F"/>
                </a:solidFill>
                <a:latin typeface="Arial"/>
                <a:ea typeface="Arial"/>
                <a:cs typeface="Arial"/>
                <a:sym typeface="Arial"/>
              </a:endParaRPr>
            </a:p>
          </p:txBody>
        </p:sp>
        <p:sp>
          <p:nvSpPr>
            <p:cNvPr id="100" name="Google Shape;100;p3">
              <a:extLst>
                <a:ext uri="{C183D7F6-B498-43B3-948B-1728B52AA6E4}">
                  <adec:decorative xmlns:adec="http://schemas.microsoft.com/office/drawing/2017/decorative" val="1"/>
                </a:ext>
              </a:extLst>
            </p:cNvPr>
            <p:cNvSpPr/>
            <p:nvPr/>
          </p:nvSpPr>
          <p:spPr>
            <a:xfrm>
              <a:off x="5793198" y="5443696"/>
              <a:ext cx="414164" cy="378899"/>
            </a:xfrm>
            <a:prstGeom prst="leftRightArrow">
              <a:avLst>
                <a:gd name="adj1" fmla="val 36174"/>
                <a:gd name="adj2" fmla="val 41830"/>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8C491153-24CA-28A3-A12F-17DFB90B5632}"/>
              </a:ext>
              <a:ext uri="{C183D7F6-B498-43B3-948B-1728B52AA6E4}">
                <adec:decorative xmlns:adec="http://schemas.microsoft.com/office/drawing/2017/decorative" val="1"/>
              </a:ext>
            </a:extLst>
          </p:cNvPr>
          <p:cNvGrpSpPr/>
          <p:nvPr/>
        </p:nvGrpSpPr>
        <p:grpSpPr>
          <a:xfrm>
            <a:off x="4058853" y="4878330"/>
            <a:ext cx="1705335" cy="1493961"/>
            <a:chOff x="4058853" y="4878330"/>
            <a:chExt cx="1705335" cy="1493961"/>
          </a:xfrm>
        </p:grpSpPr>
        <p:sp>
          <p:nvSpPr>
            <p:cNvPr id="92" name="Google Shape;92;p3"/>
            <p:cNvSpPr/>
            <p:nvPr/>
          </p:nvSpPr>
          <p:spPr>
            <a:xfrm>
              <a:off x="4468188" y="4878330"/>
              <a:ext cx="1296000" cy="1493961"/>
            </a:xfrm>
            <a:custGeom>
              <a:avLst/>
              <a:gdLst/>
              <a:ahLst/>
              <a:cxnLst/>
              <a:rect l="l" t="t" r="r" b="b"/>
              <a:pathLst>
                <a:path w="910" h="1049" extrusionOk="0">
                  <a:moveTo>
                    <a:pt x="454" y="0"/>
                  </a:moveTo>
                  <a:lnTo>
                    <a:pt x="0" y="262"/>
                  </a:lnTo>
                  <a:lnTo>
                    <a:pt x="0" y="787"/>
                  </a:lnTo>
                  <a:lnTo>
                    <a:pt x="454" y="1049"/>
                  </a:lnTo>
                  <a:lnTo>
                    <a:pt x="910" y="787"/>
                  </a:lnTo>
                  <a:lnTo>
                    <a:pt x="910" y="262"/>
                  </a:lnTo>
                  <a:lnTo>
                    <a:pt x="454"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a:solidFill>
                    <a:srgbClr val="78256F"/>
                  </a:solidFill>
                  <a:latin typeface="Arial"/>
                  <a:ea typeface="Arial"/>
                  <a:cs typeface="Arial"/>
                  <a:sym typeface="Arial"/>
                </a:rPr>
                <a:t>Career progression: </a:t>
              </a:r>
              <a:br>
                <a:rPr lang="en-GB" sz="1100" b="1" i="0" u="none" strike="noStrike" cap="none">
                  <a:solidFill>
                    <a:srgbClr val="78256F"/>
                  </a:solidFill>
                  <a:latin typeface="Arial"/>
                  <a:ea typeface="Arial"/>
                  <a:cs typeface="Arial"/>
                  <a:sym typeface="Arial"/>
                </a:rPr>
              </a:br>
              <a:r>
                <a:rPr lang="en-GB" sz="1100" b="1" i="0" u="none" strike="noStrike" cap="none">
                  <a:solidFill>
                    <a:srgbClr val="78256F"/>
                  </a:solidFill>
                  <a:latin typeface="Arial"/>
                  <a:ea typeface="Arial"/>
                  <a:cs typeface="Arial"/>
                  <a:sym typeface="Arial"/>
                </a:rPr>
                <a:t>new department</a:t>
              </a:r>
              <a:endParaRPr sz="1100" b="1" i="0" u="none" strike="noStrike" cap="none">
                <a:solidFill>
                  <a:srgbClr val="78256F"/>
                </a:solidFill>
                <a:latin typeface="Arial"/>
                <a:ea typeface="Arial"/>
                <a:cs typeface="Arial"/>
                <a:sym typeface="Arial"/>
              </a:endParaRPr>
            </a:p>
          </p:txBody>
        </p:sp>
        <p:sp>
          <p:nvSpPr>
            <p:cNvPr id="108" name="Google Shape;108;p3">
              <a:extLst>
                <a:ext uri="{C183D7F6-B498-43B3-948B-1728B52AA6E4}">
                  <adec:decorative xmlns:adec="http://schemas.microsoft.com/office/drawing/2017/decorative" val="1"/>
                </a:ext>
              </a:extLst>
            </p:cNvPr>
            <p:cNvSpPr/>
            <p:nvPr/>
          </p:nvSpPr>
          <p:spPr>
            <a:xfrm rot="10800000">
              <a:off x="4058853" y="5438243"/>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59C60790-C661-C441-BA42-5E4C532BA5C7}"/>
              </a:ext>
              <a:ext uri="{C183D7F6-B498-43B3-948B-1728B52AA6E4}">
                <adec:decorative xmlns:adec="http://schemas.microsoft.com/office/drawing/2017/decorative" val="1"/>
              </a:ext>
            </a:extLst>
          </p:cNvPr>
          <p:cNvGrpSpPr/>
          <p:nvPr/>
        </p:nvGrpSpPr>
        <p:grpSpPr>
          <a:xfrm>
            <a:off x="1915761" y="4633795"/>
            <a:ext cx="2103239" cy="1916393"/>
            <a:chOff x="1915761" y="4633795"/>
            <a:chExt cx="2103239" cy="1916393"/>
          </a:xfrm>
        </p:grpSpPr>
        <p:sp>
          <p:nvSpPr>
            <p:cNvPr id="93" name="Google Shape;93;p3"/>
            <p:cNvSpPr/>
            <p:nvPr/>
          </p:nvSpPr>
          <p:spPr>
            <a:xfrm>
              <a:off x="2298219" y="4633795"/>
              <a:ext cx="1720781" cy="1916393"/>
            </a:xfrm>
            <a:custGeom>
              <a:avLst/>
              <a:gdLst/>
              <a:ahLst/>
              <a:cxnLst/>
              <a:rect l="l" t="t" r="r" b="b"/>
              <a:pathLst>
                <a:path w="913" h="1049" extrusionOk="0">
                  <a:moveTo>
                    <a:pt x="457" y="0"/>
                  </a:moveTo>
                  <a:lnTo>
                    <a:pt x="0" y="262"/>
                  </a:lnTo>
                  <a:lnTo>
                    <a:pt x="0" y="787"/>
                  </a:lnTo>
                  <a:lnTo>
                    <a:pt x="457" y="1049"/>
                  </a:lnTo>
                  <a:lnTo>
                    <a:pt x="913" y="787"/>
                  </a:lnTo>
                  <a:lnTo>
                    <a:pt x="913" y="262"/>
                  </a:lnTo>
                  <a:lnTo>
                    <a:pt x="457"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0" rIns="36000" bIns="72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Change of circumstances: accident, injury, progressive &amp; fluctuating conditions, sudden onset or new health problems.</a:t>
              </a:r>
              <a:endParaRPr sz="1100" b="1" i="0" u="none" strike="noStrike" cap="none" dirty="0">
                <a:solidFill>
                  <a:srgbClr val="78256F"/>
                </a:solidFill>
                <a:latin typeface="Arial"/>
                <a:ea typeface="Arial"/>
                <a:cs typeface="Arial"/>
                <a:sym typeface="Arial"/>
              </a:endParaRPr>
            </a:p>
          </p:txBody>
        </p:sp>
        <p:sp>
          <p:nvSpPr>
            <p:cNvPr id="109" name="Google Shape;109;p3">
              <a:extLst>
                <a:ext uri="{C183D7F6-B498-43B3-948B-1728B52AA6E4}">
                  <adec:decorative xmlns:adec="http://schemas.microsoft.com/office/drawing/2017/decorative" val="1"/>
                </a:ext>
              </a:extLst>
            </p:cNvPr>
            <p:cNvSpPr/>
            <p:nvPr/>
          </p:nvSpPr>
          <p:spPr>
            <a:xfrm rot="10800000">
              <a:off x="1915761" y="5438243"/>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roup 6">
            <a:extLst>
              <a:ext uri="{FF2B5EF4-FFF2-40B4-BE49-F238E27FC236}">
                <a16:creationId xmlns:a16="http://schemas.microsoft.com/office/drawing/2014/main" id="{A31AC649-7DB5-B733-16E5-CC7533AF19A5}"/>
              </a:ext>
              <a:ext uri="{C183D7F6-B498-43B3-948B-1728B52AA6E4}">
                <adec:decorative xmlns:adec="http://schemas.microsoft.com/office/drawing/2017/decorative" val="1"/>
              </a:ext>
            </a:extLst>
          </p:cNvPr>
          <p:cNvGrpSpPr/>
          <p:nvPr/>
        </p:nvGrpSpPr>
        <p:grpSpPr>
          <a:xfrm>
            <a:off x="432054" y="4586681"/>
            <a:ext cx="1446213" cy="1897559"/>
            <a:chOff x="432054" y="4586681"/>
            <a:chExt cx="1446213" cy="1897559"/>
          </a:xfrm>
        </p:grpSpPr>
        <p:sp>
          <p:nvSpPr>
            <p:cNvPr id="94" name="Google Shape;94;p3"/>
            <p:cNvSpPr/>
            <p:nvPr/>
          </p:nvSpPr>
          <p:spPr>
            <a:xfrm>
              <a:off x="432054" y="4818952"/>
              <a:ext cx="1446213" cy="1665288"/>
            </a:xfrm>
            <a:custGeom>
              <a:avLst/>
              <a:gdLst/>
              <a:ahLst/>
              <a:cxnLst/>
              <a:rect l="l" t="t" r="r" b="b"/>
              <a:pathLst>
                <a:path w="911" h="1049" extrusionOk="0">
                  <a:moveTo>
                    <a:pt x="454" y="0"/>
                  </a:moveTo>
                  <a:lnTo>
                    <a:pt x="0" y="262"/>
                  </a:lnTo>
                  <a:lnTo>
                    <a:pt x="0" y="787"/>
                  </a:lnTo>
                  <a:lnTo>
                    <a:pt x="454" y="1049"/>
                  </a:lnTo>
                  <a:lnTo>
                    <a:pt x="911" y="787"/>
                  </a:lnTo>
                  <a:lnTo>
                    <a:pt x="911" y="262"/>
                  </a:lnTo>
                  <a:lnTo>
                    <a:pt x="454"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Change to working hours / Work pattern / Location / environment.</a:t>
              </a:r>
              <a:endParaRPr sz="1100" b="1" i="0" u="none" strike="noStrike" cap="none" dirty="0">
                <a:solidFill>
                  <a:srgbClr val="78256F"/>
                </a:solidFill>
                <a:latin typeface="Arial"/>
                <a:ea typeface="Arial"/>
                <a:cs typeface="Arial"/>
                <a:sym typeface="Arial"/>
              </a:endParaRPr>
            </a:p>
          </p:txBody>
        </p:sp>
        <p:sp>
          <p:nvSpPr>
            <p:cNvPr id="111" name="Google Shape;111;p3">
              <a:extLst>
                <a:ext uri="{C183D7F6-B498-43B3-948B-1728B52AA6E4}">
                  <adec:decorative xmlns:adec="http://schemas.microsoft.com/office/drawing/2017/decorative" val="1"/>
                </a:ext>
              </a:extLst>
            </p:cNvPr>
            <p:cNvSpPr/>
            <p:nvPr/>
          </p:nvSpPr>
          <p:spPr>
            <a:xfrm rot="-3600000">
              <a:off x="1468907" y="4562555"/>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roup 7" descr="The next and final stage of the cycle is &quot;Exit to OGD&quot;.&#10;&#10;There is an arrow pointing back to the first stage to begin the cycle again.">
            <a:extLst>
              <a:ext uri="{FF2B5EF4-FFF2-40B4-BE49-F238E27FC236}">
                <a16:creationId xmlns:a16="http://schemas.microsoft.com/office/drawing/2014/main" id="{0F214A27-B993-21B7-C49E-E3E1ED9DC5A0}"/>
              </a:ext>
            </a:extLst>
          </p:cNvPr>
          <p:cNvGrpSpPr/>
          <p:nvPr/>
        </p:nvGrpSpPr>
        <p:grpSpPr>
          <a:xfrm>
            <a:off x="1413805" y="2973219"/>
            <a:ext cx="1340346" cy="1696544"/>
            <a:chOff x="1413805" y="2973219"/>
            <a:chExt cx="1340346" cy="1696544"/>
          </a:xfrm>
        </p:grpSpPr>
        <p:sp>
          <p:nvSpPr>
            <p:cNvPr id="95" name="Google Shape;95;p3">
              <a:extLst>
                <a:ext uri="{C183D7F6-B498-43B3-948B-1728B52AA6E4}">
                  <adec:decorative xmlns:adec="http://schemas.microsoft.com/office/drawing/2017/decorative" val="1"/>
                </a:ext>
              </a:extLst>
            </p:cNvPr>
            <p:cNvSpPr/>
            <p:nvPr/>
          </p:nvSpPr>
          <p:spPr>
            <a:xfrm>
              <a:off x="1458151" y="3184970"/>
              <a:ext cx="1296000" cy="1484793"/>
            </a:xfrm>
            <a:custGeom>
              <a:avLst/>
              <a:gdLst/>
              <a:ahLst/>
              <a:cxnLst/>
              <a:rect l="l" t="t" r="r" b="b"/>
              <a:pathLst>
                <a:path w="913" h="1046" extrusionOk="0">
                  <a:moveTo>
                    <a:pt x="457" y="0"/>
                  </a:moveTo>
                  <a:lnTo>
                    <a:pt x="0" y="262"/>
                  </a:lnTo>
                  <a:lnTo>
                    <a:pt x="0" y="784"/>
                  </a:lnTo>
                  <a:lnTo>
                    <a:pt x="457" y="1046"/>
                  </a:lnTo>
                  <a:lnTo>
                    <a:pt x="913" y="784"/>
                  </a:lnTo>
                  <a:lnTo>
                    <a:pt x="913" y="262"/>
                  </a:lnTo>
                  <a:lnTo>
                    <a:pt x="457" y="0"/>
                  </a:lnTo>
                  <a:close/>
                </a:path>
              </a:pathLst>
            </a:custGeom>
            <a:solidFill>
              <a:schemeClr val="lt1"/>
            </a:solidFill>
            <a:ln w="28575" cap="flat" cmpd="sng">
              <a:solidFill>
                <a:srgbClr val="78256F"/>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16666"/>
                </a:lnSpc>
                <a:spcBef>
                  <a:spcPts val="0"/>
                </a:spcBef>
                <a:spcAft>
                  <a:spcPts val="0"/>
                </a:spcAft>
                <a:buClr>
                  <a:srgbClr val="000000"/>
                </a:buClr>
                <a:buSzPts val="1200"/>
                <a:buFont typeface="Arial"/>
                <a:buNone/>
              </a:pPr>
              <a:r>
                <a:rPr lang="en-GB" sz="1100" b="1" i="0" u="none" strike="noStrike" cap="none" dirty="0">
                  <a:solidFill>
                    <a:srgbClr val="78256F"/>
                  </a:solidFill>
                  <a:latin typeface="Arial"/>
                  <a:ea typeface="Arial"/>
                  <a:cs typeface="Arial"/>
                  <a:sym typeface="Arial"/>
                </a:rPr>
                <a:t>Exit: to OGD</a:t>
              </a:r>
              <a:endParaRPr sz="1100" b="1" i="0" u="none" strike="noStrike" cap="none" dirty="0">
                <a:solidFill>
                  <a:srgbClr val="78256F"/>
                </a:solidFill>
                <a:latin typeface="Arial"/>
                <a:ea typeface="Arial"/>
                <a:cs typeface="Arial"/>
                <a:sym typeface="Arial"/>
              </a:endParaRPr>
            </a:p>
          </p:txBody>
        </p:sp>
        <p:sp>
          <p:nvSpPr>
            <p:cNvPr id="112" name="Google Shape;112;p3">
              <a:extLst>
                <a:ext uri="{C183D7F6-B498-43B3-948B-1728B52AA6E4}">
                  <adec:decorative xmlns:adec="http://schemas.microsoft.com/office/drawing/2017/decorative" val="1"/>
                </a:ext>
              </a:extLst>
            </p:cNvPr>
            <p:cNvSpPr/>
            <p:nvPr/>
          </p:nvSpPr>
          <p:spPr>
            <a:xfrm rot="-7200000">
              <a:off x="1437931" y="2949093"/>
              <a:ext cx="336100" cy="384352"/>
            </a:xfrm>
            <a:prstGeom prst="rightArrow">
              <a:avLst>
                <a:gd name="adj1" fmla="val 36255"/>
                <a:gd name="adj2" fmla="val 65718"/>
              </a:avLst>
            </a:prstGeom>
            <a:solidFill>
              <a:srgbClr val="ECAC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373</Words>
  <Application>Microsoft Macintosh PowerPoint</Application>
  <PresentationFormat>A4 Paper (210x297 mm)</PresentationFormat>
  <Paragraphs>39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Helvetica Neue</vt:lpstr>
      <vt:lpstr>Simple Light</vt:lpstr>
      <vt:lpstr>CS Workplace Adjustments and the Employee Lifecycle</vt:lpstr>
      <vt:lpstr>Employee Lifecycle: recruitment</vt:lpstr>
      <vt:lpstr>Instructions on using the Employee Lifecycle</vt:lpstr>
      <vt:lpstr>Employee Lifecycle:  CS Workplace Adjustments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Workplace Adjustments and the Employee Lifecycle</dc:title>
  <dc:creator>RAW</dc:creator>
  <cp:lastModifiedBy>Microsoft Office User</cp:lastModifiedBy>
  <cp:revision>6</cp:revision>
  <dcterms:modified xsi:type="dcterms:W3CDTF">2023-10-02T15:12:45Z</dcterms:modified>
</cp:coreProperties>
</file>